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DM Sans" panose="020B0604020202020204" charset="0"/>
      <p:regular r:id="rId18"/>
    </p:embeddedFont>
    <p:embeddedFont>
      <p:font typeface="DM Sans Bold" panose="020B0604020202020204" charset="0"/>
      <p:regular r:id="rId19"/>
    </p:embeddedFont>
    <p:embeddedFont>
      <p:font typeface="Montserrat Classic Bold" panose="020B0604020202020204" charset="0"/>
      <p:regular r:id="rId20"/>
    </p:embeddedFont>
    <p:embeddedFont>
      <p:font typeface="Montserrat Light" panose="00000400000000000000" pitchFamily="2" charset="-52"/>
      <p:regular r:id="rId21"/>
    </p:embeddedFont>
    <p:embeddedFont>
      <p:font typeface="Oswald" panose="02000303000000000000" pitchFamily="2" charset="-52"/>
      <p:regular r:id="rId22"/>
      <p:bold r:id="rId23"/>
      <p:italic r:id="rId24"/>
      <p:boldItalic r:id="rId25"/>
    </p:embeddedFont>
    <p:embeddedFont>
      <p:font typeface="Oswald Bold" panose="02000803000000000000" pitchFamily="2" charset="-52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eb.pl-llc.ru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.png"/><Relationship Id="rId7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7.png"/><Relationship Id="rId5" Type="http://schemas.openxmlformats.org/officeDocument/2006/relationships/image" Target="../media/image43.png"/><Relationship Id="rId10" Type="http://schemas.openxmlformats.org/officeDocument/2006/relationships/image" Target="../media/image48.jpeg"/><Relationship Id="rId4" Type="http://schemas.openxmlformats.org/officeDocument/2006/relationships/image" Target="../media/image5.svg"/><Relationship Id="rId9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53.png"/><Relationship Id="rId5" Type="http://schemas.openxmlformats.org/officeDocument/2006/relationships/image" Target="../media/image43.png"/><Relationship Id="rId10" Type="http://schemas.openxmlformats.org/officeDocument/2006/relationships/image" Target="../media/image52.png"/><Relationship Id="rId4" Type="http://schemas.openxmlformats.org/officeDocument/2006/relationships/image" Target="../media/image5.sv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.png"/><Relationship Id="rId7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5.svg"/><Relationship Id="rId4" Type="http://schemas.openxmlformats.org/officeDocument/2006/relationships/image" Target="../media/image8.jpe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9.png"/><Relationship Id="rId7" Type="http://schemas.openxmlformats.org/officeDocument/2006/relationships/image" Target="../media/image3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7.png"/><Relationship Id="rId10" Type="http://schemas.openxmlformats.org/officeDocument/2006/relationships/image" Target="../media/image37.png"/><Relationship Id="rId4" Type="http://schemas.openxmlformats.org/officeDocument/2006/relationships/image" Target="../media/image20.svg"/><Relationship Id="rId9" Type="http://schemas.openxmlformats.org/officeDocument/2006/relationships/image" Target="../media/image3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9.png"/><Relationship Id="rId7" Type="http://schemas.openxmlformats.org/officeDocument/2006/relationships/image" Target="../media/image3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7.png"/><Relationship Id="rId10" Type="http://schemas.openxmlformats.org/officeDocument/2006/relationships/image" Target="../media/image41.png"/><Relationship Id="rId4" Type="http://schemas.openxmlformats.org/officeDocument/2006/relationships/image" Target="../media/image20.svg"/><Relationship Id="rId9" Type="http://schemas.openxmlformats.org/officeDocument/2006/relationships/image" Target="../media/image4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494" y="0"/>
            <a:ext cx="18288000" cy="12207240"/>
          </a:xfrm>
          <a:custGeom>
            <a:avLst/>
            <a:gdLst/>
            <a:ahLst/>
            <a:cxnLst/>
            <a:rect l="l" t="t" r="r" b="b"/>
            <a:pathLst>
              <a:path w="18288000" h="12207240">
                <a:moveTo>
                  <a:pt x="0" y="0"/>
                </a:moveTo>
                <a:lnTo>
                  <a:pt x="18288000" y="0"/>
                </a:lnTo>
                <a:lnTo>
                  <a:pt x="18288000" y="12207240"/>
                </a:lnTo>
                <a:lnTo>
                  <a:pt x="0" y="12207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494" y="0"/>
            <a:ext cx="18288000" cy="10319004"/>
          </a:xfrm>
          <a:custGeom>
            <a:avLst/>
            <a:gdLst/>
            <a:ahLst/>
            <a:cxnLst/>
            <a:rect l="l" t="t" r="r" b="b"/>
            <a:pathLst>
              <a:path w="18288000" h="10319004">
                <a:moveTo>
                  <a:pt x="0" y="0"/>
                </a:moveTo>
                <a:lnTo>
                  <a:pt x="18288000" y="0"/>
                </a:lnTo>
                <a:lnTo>
                  <a:pt x="18288000" y="10319004"/>
                </a:lnTo>
                <a:lnTo>
                  <a:pt x="0" y="103190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6274" b="-46274"/>
            </a:stretch>
          </a:blipFill>
        </p:spPr>
      </p:sp>
      <p:sp>
        <p:nvSpPr>
          <p:cNvPr id="5" name="Freeform 5"/>
          <p:cNvSpPr/>
          <p:nvPr/>
        </p:nvSpPr>
        <p:spPr>
          <a:xfrm rot="7659121">
            <a:off x="15091031" y="5585714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258071" y="-4629150"/>
            <a:ext cx="9022634" cy="9258300"/>
          </a:xfrm>
          <a:custGeom>
            <a:avLst/>
            <a:gdLst/>
            <a:ahLst/>
            <a:cxnLst/>
            <a:rect l="l" t="t" r="r" b="b"/>
            <a:pathLst>
              <a:path w="9022634" h="9258300">
                <a:moveTo>
                  <a:pt x="0" y="0"/>
                </a:moveTo>
                <a:lnTo>
                  <a:pt x="9022634" y="0"/>
                </a:lnTo>
                <a:lnTo>
                  <a:pt x="9022634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867352" y="3185632"/>
            <a:ext cx="12553297" cy="4208864"/>
            <a:chOff x="0" y="0"/>
            <a:chExt cx="2424246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24246" cy="812800"/>
            </a:xfrm>
            <a:custGeom>
              <a:avLst/>
              <a:gdLst/>
              <a:ahLst/>
              <a:cxnLst/>
              <a:rect l="l" t="t" r="r" b="b"/>
              <a:pathLst>
                <a:path w="2424246" h="812800">
                  <a:moveTo>
                    <a:pt x="0" y="0"/>
                  </a:moveTo>
                  <a:lnTo>
                    <a:pt x="2424246" y="0"/>
                  </a:lnTo>
                  <a:lnTo>
                    <a:pt x="2424246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2424246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8275603" y="844246"/>
            <a:ext cx="1736794" cy="1815996"/>
          </a:xfrm>
          <a:custGeom>
            <a:avLst/>
            <a:gdLst/>
            <a:ahLst/>
            <a:cxnLst/>
            <a:rect l="l" t="t" r="r" b="b"/>
            <a:pathLst>
              <a:path w="1736794" h="1815996">
                <a:moveTo>
                  <a:pt x="0" y="0"/>
                </a:moveTo>
                <a:lnTo>
                  <a:pt x="1736794" y="0"/>
                </a:lnTo>
                <a:lnTo>
                  <a:pt x="1736794" y="1815996"/>
                </a:lnTo>
                <a:lnTo>
                  <a:pt x="0" y="181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867352" y="4553075"/>
            <a:ext cx="12526309" cy="2374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73"/>
              </a:lnSpc>
            </a:pPr>
            <a:r>
              <a:rPr lang="en-US" sz="14038" spc="1375">
                <a:solidFill>
                  <a:srgbClr val="363636"/>
                </a:solidFill>
                <a:latin typeface="Oswald Bold"/>
              </a:rPr>
              <a:t>PROGRAMWEB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36347" y="3438109"/>
            <a:ext cx="9815307" cy="1186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8"/>
              </a:lnSpc>
            </a:pPr>
            <a:r>
              <a:rPr lang="en-US" sz="7063" spc="692">
                <a:solidFill>
                  <a:srgbClr val="363636"/>
                </a:solidFill>
                <a:latin typeface="Oswald Bold"/>
              </a:rPr>
              <a:t>ИНТЕРНЕТ-АГЕНСТВО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719596" y="7870745"/>
            <a:ext cx="12848809" cy="444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1"/>
              </a:lnSpc>
            </a:pPr>
            <a:r>
              <a:rPr lang="en-US" sz="2653" spc="140" dirty="0">
                <a:solidFill>
                  <a:srgbClr val="363636"/>
                </a:solidFill>
                <a:latin typeface="Montserrat Classic Bold"/>
              </a:rPr>
              <a:t>WEB.PL-LLC.RU</a:t>
            </a:r>
            <a:endParaRPr lang="en-US" sz="2653" spc="140" dirty="0">
              <a:solidFill>
                <a:srgbClr val="363636"/>
              </a:solidFill>
              <a:latin typeface="Montserrat Classic Bold"/>
              <a:hlinkClick r:id="rId8" tooltip="https://web.pl-llc.ru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887923">
            <a:off x="-7350022" y="-10625282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87923" flipH="1">
            <a:off x="8964355" y="5905487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13977230" y="0"/>
                </a:moveTo>
                <a:lnTo>
                  <a:pt x="0" y="0"/>
                </a:lnTo>
                <a:lnTo>
                  <a:pt x="0" y="14342307"/>
                </a:lnTo>
                <a:lnTo>
                  <a:pt x="13977230" y="14342307"/>
                </a:lnTo>
                <a:lnTo>
                  <a:pt x="1397723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580377">
            <a:off x="17643385" y="5881952"/>
            <a:ext cx="12102934" cy="12419055"/>
          </a:xfrm>
          <a:custGeom>
            <a:avLst/>
            <a:gdLst/>
            <a:ahLst/>
            <a:cxnLst/>
            <a:rect l="l" t="t" r="r" b="b"/>
            <a:pathLst>
              <a:path w="12102934" h="12419055">
                <a:moveTo>
                  <a:pt x="0" y="0"/>
                </a:moveTo>
                <a:lnTo>
                  <a:pt x="12102934" y="0"/>
                </a:lnTo>
                <a:lnTo>
                  <a:pt x="12102934" y="12419056"/>
                </a:lnTo>
                <a:lnTo>
                  <a:pt x="0" y="124190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79733" y="1562990"/>
            <a:ext cx="15728533" cy="1232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118"/>
              </a:lnSpc>
              <a:spcBef>
                <a:spcPct val="0"/>
              </a:spcBef>
            </a:pPr>
            <a:r>
              <a:rPr lang="en-US" sz="7332" spc="718">
                <a:solidFill>
                  <a:srgbClr val="231F20"/>
                </a:solidFill>
                <a:latin typeface="Oswald Bold"/>
              </a:rPr>
              <a:t>СМОЖЕМ РАЗРАБОТАТЬ ДЛЯ ВАС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5493553" y="4513486"/>
            <a:ext cx="3145217" cy="4216323"/>
            <a:chOff x="0" y="0"/>
            <a:chExt cx="862412" cy="115610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2412" cy="1156106"/>
            </a:xfrm>
            <a:custGeom>
              <a:avLst/>
              <a:gdLst/>
              <a:ahLst/>
              <a:cxnLst/>
              <a:rect l="l" t="t" r="r" b="b"/>
              <a:pathLst>
                <a:path w="862412" h="1156106">
                  <a:moveTo>
                    <a:pt x="0" y="0"/>
                  </a:moveTo>
                  <a:lnTo>
                    <a:pt x="862412" y="0"/>
                  </a:lnTo>
                  <a:lnTo>
                    <a:pt x="862412" y="1156106"/>
                  </a:lnTo>
                  <a:lnTo>
                    <a:pt x="0" y="1156106"/>
                  </a:lnTo>
                  <a:close/>
                </a:path>
              </a:pathLst>
            </a:custGeom>
            <a:solidFill>
              <a:srgbClr val="100F0D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62412" cy="12037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38685" y="4513486"/>
            <a:ext cx="3145217" cy="4216323"/>
            <a:chOff x="0" y="0"/>
            <a:chExt cx="862412" cy="115610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62412" cy="1156106"/>
            </a:xfrm>
            <a:custGeom>
              <a:avLst/>
              <a:gdLst/>
              <a:ahLst/>
              <a:cxnLst/>
              <a:rect l="l" t="t" r="r" b="b"/>
              <a:pathLst>
                <a:path w="862412" h="1156106">
                  <a:moveTo>
                    <a:pt x="0" y="0"/>
                  </a:moveTo>
                  <a:lnTo>
                    <a:pt x="862412" y="0"/>
                  </a:lnTo>
                  <a:lnTo>
                    <a:pt x="862412" y="1156106"/>
                  </a:lnTo>
                  <a:lnTo>
                    <a:pt x="0" y="1156106"/>
                  </a:lnTo>
                  <a:close/>
                </a:path>
              </a:pathLst>
            </a:custGeom>
            <a:solidFill>
              <a:srgbClr val="100F0D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62412" cy="12037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680840" y="6231753"/>
            <a:ext cx="2839646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spc="100">
                <a:solidFill>
                  <a:srgbClr val="FFFBFB"/>
                </a:solidFill>
                <a:latin typeface="DM Sans Bold"/>
              </a:rPr>
              <a:t>Корпоративный сайт,</a:t>
            </a:r>
          </a:p>
          <a:p>
            <a:pPr algn="ctr">
              <a:lnSpc>
                <a:spcPts val="2400"/>
              </a:lnSpc>
            </a:pPr>
            <a:r>
              <a:rPr lang="en-US" sz="2000" spc="100">
                <a:solidFill>
                  <a:srgbClr val="FFFBFB"/>
                </a:solidFill>
                <a:latin typeface="DM Sans Bold"/>
              </a:rPr>
              <a:t>Информационный портал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05727" y="6384153"/>
            <a:ext cx="3011134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spc="100">
                <a:solidFill>
                  <a:srgbClr val="FFFBFB"/>
                </a:solidFill>
                <a:latin typeface="DM Sans Bold"/>
              </a:rPr>
              <a:t>Персональный сайт,</a:t>
            </a:r>
          </a:p>
          <a:p>
            <a:pPr algn="ctr">
              <a:lnSpc>
                <a:spcPts val="2400"/>
              </a:lnSpc>
            </a:pPr>
            <a:r>
              <a:rPr lang="en-US" sz="2000" spc="100">
                <a:solidFill>
                  <a:srgbClr val="FFFBFB"/>
                </a:solidFill>
                <a:latin typeface="DM Sans Bold"/>
              </a:rPr>
              <a:t>Лендинг,</a:t>
            </a:r>
          </a:p>
          <a:p>
            <a:pPr algn="ctr">
              <a:lnSpc>
                <a:spcPts val="2400"/>
              </a:lnSpc>
            </a:pPr>
            <a:r>
              <a:rPr lang="en-US" sz="2000" spc="100">
                <a:solidFill>
                  <a:srgbClr val="FFFBFB"/>
                </a:solidFill>
                <a:latin typeface="DM Sans Bold"/>
              </a:rPr>
              <a:t>Промо-сайт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870758" y="8012104"/>
            <a:ext cx="230209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4"/>
              </a:lnSpc>
            </a:pPr>
            <a:r>
              <a:rPr lang="en-US" sz="2053" spc="102">
                <a:solidFill>
                  <a:srgbClr val="FFFBFB"/>
                </a:solidFill>
                <a:latin typeface="DM Sans"/>
              </a:rPr>
              <a:t>от 250 тыс. руб.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60246" y="8012104"/>
            <a:ext cx="230209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4"/>
              </a:lnSpc>
            </a:pPr>
            <a:r>
              <a:rPr lang="en-US" sz="2053" spc="102">
                <a:solidFill>
                  <a:srgbClr val="FFFBFB"/>
                </a:solidFill>
                <a:latin typeface="DM Sans"/>
              </a:rPr>
              <a:t>от 100 тыс. руб.</a:t>
            </a:r>
          </a:p>
        </p:txBody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5680840" y="3347997"/>
            <a:ext cx="2706695" cy="2696122"/>
            <a:chOff x="0" y="0"/>
            <a:chExt cx="6502400" cy="6477000"/>
          </a:xfrm>
        </p:grpSpPr>
        <p:sp>
          <p:nvSpPr>
            <p:cNvPr id="18" name="Freeform 18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7"/>
              <a:stretch>
                <a:fillRect l="-10639" r="-38691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525973" y="3347997"/>
            <a:ext cx="2706695" cy="2696122"/>
            <a:chOff x="0" y="0"/>
            <a:chExt cx="6502400" cy="6477000"/>
          </a:xfrm>
        </p:grpSpPr>
        <p:sp>
          <p:nvSpPr>
            <p:cNvPr id="21" name="Freeform 21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8"/>
              <a:stretch>
                <a:fillRect l="-24712" r="-24712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9649230" y="4513486"/>
            <a:ext cx="3145217" cy="4216323"/>
            <a:chOff x="0" y="0"/>
            <a:chExt cx="862412" cy="115610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62412" cy="1156106"/>
            </a:xfrm>
            <a:custGeom>
              <a:avLst/>
              <a:gdLst/>
              <a:ahLst/>
              <a:cxnLst/>
              <a:rect l="l" t="t" r="r" b="b"/>
              <a:pathLst>
                <a:path w="862412" h="1156106">
                  <a:moveTo>
                    <a:pt x="0" y="0"/>
                  </a:moveTo>
                  <a:lnTo>
                    <a:pt x="862412" y="0"/>
                  </a:lnTo>
                  <a:lnTo>
                    <a:pt x="862412" y="1156106"/>
                  </a:lnTo>
                  <a:lnTo>
                    <a:pt x="0" y="1156106"/>
                  </a:lnTo>
                  <a:close/>
                </a:path>
              </a:pathLst>
            </a:custGeom>
            <a:solidFill>
              <a:srgbClr val="100F0D"/>
            </a:solidFill>
            <a:ln cap="sq">
              <a:noFill/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862412" cy="12037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0038816" y="6384153"/>
            <a:ext cx="2391260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spc="100">
                <a:solidFill>
                  <a:srgbClr val="FFFBFB"/>
                </a:solidFill>
                <a:latin typeface="DM Sans Bold"/>
              </a:rPr>
              <a:t>Доработка сайта,</a:t>
            </a:r>
          </a:p>
          <a:p>
            <a:pPr algn="ctr">
              <a:lnSpc>
                <a:spcPts val="2400"/>
              </a:lnSpc>
            </a:pPr>
            <a:r>
              <a:rPr lang="en-US" sz="2000" spc="100">
                <a:solidFill>
                  <a:srgbClr val="FFFBFB"/>
                </a:solidFill>
                <a:latin typeface="DM Sans Bold"/>
              </a:rPr>
              <a:t>Техподдержк</a:t>
            </a:r>
            <a:r>
              <a:rPr lang="en-US" sz="2000" spc="100">
                <a:solidFill>
                  <a:srgbClr val="FFFBFB"/>
                </a:solidFill>
                <a:latin typeface="DM Sans"/>
              </a:rPr>
              <a:t>а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038816" y="8012104"/>
            <a:ext cx="230209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4"/>
              </a:lnSpc>
            </a:pPr>
            <a:r>
              <a:rPr lang="en-US" sz="2053" spc="102">
                <a:solidFill>
                  <a:srgbClr val="FFFBFB"/>
                </a:solidFill>
                <a:latin typeface="DM Sans"/>
              </a:rPr>
              <a:t>от 30 тыс. руб.</a:t>
            </a:r>
          </a:p>
        </p:txBody>
      </p: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9836517" y="3347997"/>
            <a:ext cx="2706695" cy="2696122"/>
            <a:chOff x="0" y="0"/>
            <a:chExt cx="6502400" cy="6477000"/>
          </a:xfrm>
        </p:grpSpPr>
        <p:sp>
          <p:nvSpPr>
            <p:cNvPr id="29" name="Freeform 29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9"/>
              <a:stretch>
                <a:fillRect l="-28932" r="-28932"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3804097" y="4513486"/>
            <a:ext cx="3145217" cy="4216323"/>
            <a:chOff x="0" y="0"/>
            <a:chExt cx="862412" cy="115610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62412" cy="1156106"/>
            </a:xfrm>
            <a:custGeom>
              <a:avLst/>
              <a:gdLst/>
              <a:ahLst/>
              <a:cxnLst/>
              <a:rect l="l" t="t" r="r" b="b"/>
              <a:pathLst>
                <a:path w="862412" h="1156106">
                  <a:moveTo>
                    <a:pt x="0" y="0"/>
                  </a:moveTo>
                  <a:lnTo>
                    <a:pt x="862412" y="0"/>
                  </a:lnTo>
                  <a:lnTo>
                    <a:pt x="862412" y="1156106"/>
                  </a:lnTo>
                  <a:lnTo>
                    <a:pt x="0" y="1156106"/>
                  </a:lnTo>
                  <a:close/>
                </a:path>
              </a:pathLst>
            </a:custGeom>
            <a:solidFill>
              <a:srgbClr val="100F0D"/>
            </a:solidFill>
            <a:ln cap="sq">
              <a:noFill/>
              <a:prstDash val="solid"/>
              <a:miter/>
            </a:ln>
          </p:spPr>
        </p:sp>
        <p:sp>
          <p:nvSpPr>
            <p:cNvPr id="33" name="TextBox 33"/>
            <p:cNvSpPr txBox="1"/>
            <p:nvPr/>
          </p:nvSpPr>
          <p:spPr>
            <a:xfrm>
              <a:off x="0" y="-47625"/>
              <a:ext cx="862412" cy="12037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4183345" y="6384153"/>
            <a:ext cx="2386722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spc="100">
                <a:solidFill>
                  <a:srgbClr val="FFFBFB"/>
                </a:solidFill>
                <a:latin typeface="DM Sans Bold"/>
              </a:rPr>
              <a:t>Дизайн,</a:t>
            </a:r>
          </a:p>
          <a:p>
            <a:pPr algn="ctr">
              <a:lnSpc>
                <a:spcPts val="2400"/>
              </a:lnSpc>
            </a:pPr>
            <a:r>
              <a:rPr lang="en-US" sz="2000" spc="100">
                <a:solidFill>
                  <a:srgbClr val="FFFBFB"/>
                </a:solidFill>
                <a:latin typeface="DM Sans Bold"/>
              </a:rPr>
              <a:t>Редизайн сайта,</a:t>
            </a:r>
          </a:p>
          <a:p>
            <a:pPr algn="ctr">
              <a:lnSpc>
                <a:spcPts val="2400"/>
              </a:lnSpc>
            </a:pPr>
            <a:r>
              <a:rPr lang="en-US" sz="2000" spc="100">
                <a:solidFill>
                  <a:srgbClr val="FFFBFB"/>
                </a:solidFill>
                <a:latin typeface="DM Sans Bold"/>
              </a:rPr>
              <a:t>Верстка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225657" y="8012104"/>
            <a:ext cx="230209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4"/>
              </a:lnSpc>
            </a:pPr>
            <a:r>
              <a:rPr lang="en-US" sz="2053" spc="102">
                <a:solidFill>
                  <a:srgbClr val="FFFBFB"/>
                </a:solidFill>
                <a:latin typeface="DM Sans"/>
              </a:rPr>
              <a:t>от 30 тыс. руб.</a:t>
            </a:r>
          </a:p>
        </p:txBody>
      </p:sp>
      <p:grpSp>
        <p:nvGrpSpPr>
          <p:cNvPr id="36" name="Group 36"/>
          <p:cNvGrpSpPr>
            <a:grpSpLocks noChangeAspect="1"/>
          </p:cNvGrpSpPr>
          <p:nvPr/>
        </p:nvGrpSpPr>
        <p:grpSpPr>
          <a:xfrm>
            <a:off x="13991385" y="3347997"/>
            <a:ext cx="2706695" cy="2696122"/>
            <a:chOff x="0" y="0"/>
            <a:chExt cx="6502400" cy="6477000"/>
          </a:xfrm>
        </p:grpSpPr>
        <p:sp>
          <p:nvSpPr>
            <p:cNvPr id="37" name="Freeform 37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10"/>
              <a:stretch>
                <a:fillRect l="-24712" r="-24712"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sp>
        <p:nvSpPr>
          <p:cNvPr id="39" name="Freeform 39"/>
          <p:cNvSpPr/>
          <p:nvPr/>
        </p:nvSpPr>
        <p:spPr>
          <a:xfrm>
            <a:off x="5494363" y="8729809"/>
            <a:ext cx="3145217" cy="333081"/>
          </a:xfrm>
          <a:custGeom>
            <a:avLst/>
            <a:gdLst/>
            <a:ahLst/>
            <a:cxnLst/>
            <a:rect l="l" t="t" r="r" b="b"/>
            <a:pathLst>
              <a:path w="3145217" h="333081">
                <a:moveTo>
                  <a:pt x="0" y="0"/>
                </a:moveTo>
                <a:lnTo>
                  <a:pt x="3145217" y="0"/>
                </a:lnTo>
                <a:lnTo>
                  <a:pt x="3145217" y="333082"/>
                </a:lnTo>
                <a:lnTo>
                  <a:pt x="0" y="3330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86495"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338685" y="8729809"/>
            <a:ext cx="3145217" cy="333081"/>
          </a:xfrm>
          <a:custGeom>
            <a:avLst/>
            <a:gdLst/>
            <a:ahLst/>
            <a:cxnLst/>
            <a:rect l="l" t="t" r="r" b="b"/>
            <a:pathLst>
              <a:path w="3145217" h="333081">
                <a:moveTo>
                  <a:pt x="0" y="0"/>
                </a:moveTo>
                <a:lnTo>
                  <a:pt x="3145218" y="0"/>
                </a:lnTo>
                <a:lnTo>
                  <a:pt x="3145218" y="333082"/>
                </a:lnTo>
                <a:lnTo>
                  <a:pt x="0" y="3330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86495"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9661837" y="8729809"/>
            <a:ext cx="3145217" cy="333081"/>
          </a:xfrm>
          <a:custGeom>
            <a:avLst/>
            <a:gdLst/>
            <a:ahLst/>
            <a:cxnLst/>
            <a:rect l="l" t="t" r="r" b="b"/>
            <a:pathLst>
              <a:path w="3145217" h="333081">
                <a:moveTo>
                  <a:pt x="0" y="0"/>
                </a:moveTo>
                <a:lnTo>
                  <a:pt x="3145218" y="0"/>
                </a:lnTo>
                <a:lnTo>
                  <a:pt x="3145218" y="333082"/>
                </a:lnTo>
                <a:lnTo>
                  <a:pt x="0" y="3330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86495"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3804097" y="8729809"/>
            <a:ext cx="3145217" cy="333081"/>
          </a:xfrm>
          <a:custGeom>
            <a:avLst/>
            <a:gdLst/>
            <a:ahLst/>
            <a:cxnLst/>
            <a:rect l="l" t="t" r="r" b="b"/>
            <a:pathLst>
              <a:path w="3145217" h="333081">
                <a:moveTo>
                  <a:pt x="0" y="0"/>
                </a:moveTo>
                <a:lnTo>
                  <a:pt x="3145218" y="0"/>
                </a:lnTo>
                <a:lnTo>
                  <a:pt x="3145218" y="333082"/>
                </a:lnTo>
                <a:lnTo>
                  <a:pt x="0" y="3330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86495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887923" flipH="1">
            <a:off x="9595871" y="5975317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13977230" y="0"/>
                </a:moveTo>
                <a:lnTo>
                  <a:pt x="0" y="0"/>
                </a:lnTo>
                <a:lnTo>
                  <a:pt x="0" y="14342307"/>
                </a:lnTo>
                <a:lnTo>
                  <a:pt x="13977230" y="14342307"/>
                </a:lnTo>
                <a:lnTo>
                  <a:pt x="1397723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580377">
            <a:off x="17643385" y="5881952"/>
            <a:ext cx="12102934" cy="12419055"/>
          </a:xfrm>
          <a:custGeom>
            <a:avLst/>
            <a:gdLst/>
            <a:ahLst/>
            <a:cxnLst/>
            <a:rect l="l" t="t" r="r" b="b"/>
            <a:pathLst>
              <a:path w="12102934" h="12419055">
                <a:moveTo>
                  <a:pt x="0" y="0"/>
                </a:moveTo>
                <a:lnTo>
                  <a:pt x="12102934" y="0"/>
                </a:lnTo>
                <a:lnTo>
                  <a:pt x="12102934" y="12419056"/>
                </a:lnTo>
                <a:lnTo>
                  <a:pt x="0" y="124190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87923">
            <a:off x="-10436890" y="-10103319"/>
            <a:ext cx="15200749" cy="15597784"/>
          </a:xfrm>
          <a:custGeom>
            <a:avLst/>
            <a:gdLst/>
            <a:ahLst/>
            <a:cxnLst/>
            <a:rect l="l" t="t" r="r" b="b"/>
            <a:pathLst>
              <a:path w="15200749" h="15597784">
                <a:moveTo>
                  <a:pt x="0" y="0"/>
                </a:moveTo>
                <a:lnTo>
                  <a:pt x="15200749" y="0"/>
                </a:lnTo>
                <a:lnTo>
                  <a:pt x="15200749" y="15597784"/>
                </a:lnTo>
                <a:lnTo>
                  <a:pt x="0" y="155977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28700"/>
            <a:ext cx="8966123" cy="8229600"/>
            <a:chOff x="0" y="0"/>
            <a:chExt cx="11954831" cy="1097280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7"/>
            <a:srcRect t="4196" b="4196"/>
            <a:stretch>
              <a:fillRect/>
            </a:stretch>
          </p:blipFill>
          <p:spPr>
            <a:xfrm>
              <a:off x="0" y="0"/>
              <a:ext cx="3900277" cy="3572933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/>
            <a:srcRect t="4196" b="4196"/>
            <a:stretch>
              <a:fillRect/>
            </a:stretch>
          </p:blipFill>
          <p:spPr>
            <a:xfrm>
              <a:off x="4027277" y="0"/>
              <a:ext cx="3900277" cy="3572933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9"/>
            <a:srcRect t="1435" b="6957"/>
            <a:stretch>
              <a:fillRect/>
            </a:stretch>
          </p:blipFill>
          <p:spPr>
            <a:xfrm>
              <a:off x="8054554" y="0"/>
              <a:ext cx="3900277" cy="3572933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/>
            <a:srcRect t="7663" b="595"/>
            <a:stretch>
              <a:fillRect/>
            </a:stretch>
          </p:blipFill>
          <p:spPr>
            <a:xfrm>
              <a:off x="0" y="3699933"/>
              <a:ext cx="7927554" cy="7272867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1"/>
            <a:srcRect t="4196" b="4196"/>
            <a:stretch>
              <a:fillRect/>
            </a:stretch>
          </p:blipFill>
          <p:spPr>
            <a:xfrm>
              <a:off x="8054554" y="3699933"/>
              <a:ext cx="3900277" cy="3572933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2"/>
            <a:srcRect t="5900" b="2492"/>
            <a:stretch>
              <a:fillRect/>
            </a:stretch>
          </p:blipFill>
          <p:spPr>
            <a:xfrm>
              <a:off x="8054554" y="7399867"/>
              <a:ext cx="3900277" cy="3572933"/>
            </a:xfrm>
            <a:prstGeom prst="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10644452" y="930021"/>
            <a:ext cx="5740608" cy="1571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347"/>
              </a:lnSpc>
              <a:spcBef>
                <a:spcPct val="0"/>
              </a:spcBef>
            </a:pPr>
            <a:r>
              <a:rPr lang="en-US" sz="4599" spc="450">
                <a:solidFill>
                  <a:srgbClr val="231F20"/>
                </a:solidFill>
                <a:latin typeface="Oswald Bold"/>
              </a:rPr>
              <a:t>ПРИМЕРЫ НАШИХ РАБОТ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644452" y="5257800"/>
            <a:ext cx="6182758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140"/>
              </a:lnSpc>
              <a:spcBef>
                <a:spcPct val="0"/>
              </a:spcBef>
            </a:pPr>
            <a:r>
              <a:rPr lang="en-US" sz="3000" spc="294">
                <a:solidFill>
                  <a:srgbClr val="231F20"/>
                </a:solidFill>
                <a:latin typeface="Oswald"/>
              </a:rPr>
              <a:t>Корпоративный сайт “ProgramLab”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644452" y="6892290"/>
            <a:ext cx="6614848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140"/>
              </a:lnSpc>
              <a:spcBef>
                <a:spcPct val="0"/>
              </a:spcBef>
            </a:pPr>
            <a:r>
              <a:rPr lang="en-US" sz="3000" spc="294">
                <a:solidFill>
                  <a:srgbClr val="231F20"/>
                </a:solidFill>
                <a:latin typeface="Oswald"/>
              </a:rPr>
              <a:t>Лендинг “Пой с фраером”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644452" y="2806065"/>
            <a:ext cx="7352636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140"/>
              </a:lnSpc>
              <a:spcBef>
                <a:spcPct val="0"/>
              </a:spcBef>
            </a:pPr>
            <a:r>
              <a:rPr lang="en-US" sz="3000" spc="294">
                <a:solidFill>
                  <a:srgbClr val="231F20"/>
                </a:solidFill>
                <a:latin typeface="Oswald"/>
              </a:rPr>
              <a:t>Панель управления проектами PLAdmin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644452" y="6075045"/>
            <a:ext cx="7352636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140"/>
              </a:lnSpc>
              <a:spcBef>
                <a:spcPct val="0"/>
              </a:spcBef>
            </a:pPr>
            <a:r>
              <a:rPr lang="en-US" sz="3000" spc="294">
                <a:solidFill>
                  <a:srgbClr val="231F20"/>
                </a:solidFill>
                <a:latin typeface="Oswald"/>
              </a:rPr>
              <a:t>Среда дистанционного обучения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644452" y="4440555"/>
            <a:ext cx="6614848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140"/>
              </a:lnSpc>
              <a:spcBef>
                <a:spcPct val="0"/>
              </a:spcBef>
            </a:pPr>
            <a:r>
              <a:rPr lang="en-US" sz="3000" spc="294">
                <a:solidFill>
                  <a:srgbClr val="231F20"/>
                </a:solidFill>
                <a:latin typeface="Oswald"/>
              </a:rPr>
              <a:t>Юридический портал “Мой адвокат”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644452" y="3623310"/>
            <a:ext cx="6987021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140"/>
              </a:lnSpc>
              <a:spcBef>
                <a:spcPct val="0"/>
              </a:spcBef>
            </a:pPr>
            <a:r>
              <a:rPr lang="en-US" sz="3000" spc="294">
                <a:solidFill>
                  <a:srgbClr val="231F20"/>
                </a:solidFill>
                <a:latin typeface="Oswald"/>
              </a:rPr>
              <a:t>Мобильное приложение “Мой адвокат”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10580377">
            <a:off x="10403057" y="-8994205"/>
            <a:ext cx="24036383" cy="24664199"/>
          </a:xfrm>
          <a:custGeom>
            <a:avLst/>
            <a:gdLst/>
            <a:ahLst/>
            <a:cxnLst/>
            <a:rect l="l" t="t" r="r" b="b"/>
            <a:pathLst>
              <a:path w="24036383" h="24664199">
                <a:moveTo>
                  <a:pt x="0" y="0"/>
                </a:moveTo>
                <a:lnTo>
                  <a:pt x="24036383" y="0"/>
                </a:lnTo>
                <a:lnTo>
                  <a:pt x="24036383" y="24664198"/>
                </a:lnTo>
                <a:lnTo>
                  <a:pt x="0" y="246641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4254153" y="7476061"/>
            <a:ext cx="11881594" cy="3564478"/>
          </a:xfrm>
          <a:custGeom>
            <a:avLst/>
            <a:gdLst/>
            <a:ahLst/>
            <a:cxnLst/>
            <a:rect l="l" t="t" r="r" b="b"/>
            <a:pathLst>
              <a:path w="11881594" h="3564478">
                <a:moveTo>
                  <a:pt x="11881594" y="0"/>
                </a:moveTo>
                <a:lnTo>
                  <a:pt x="0" y="0"/>
                </a:lnTo>
                <a:lnTo>
                  <a:pt x="0" y="3564478"/>
                </a:lnTo>
                <a:lnTo>
                  <a:pt x="11881594" y="3564478"/>
                </a:lnTo>
                <a:lnTo>
                  <a:pt x="1188159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6442" y="1009650"/>
            <a:ext cx="7615648" cy="1675443"/>
          </a:xfrm>
          <a:custGeom>
            <a:avLst/>
            <a:gdLst/>
            <a:ahLst/>
            <a:cxnLst/>
            <a:rect l="l" t="t" r="r" b="b"/>
            <a:pathLst>
              <a:path w="7615648" h="1675443">
                <a:moveTo>
                  <a:pt x="0" y="0"/>
                </a:moveTo>
                <a:lnTo>
                  <a:pt x="7615648" y="0"/>
                </a:lnTo>
                <a:lnTo>
                  <a:pt x="7615648" y="1675443"/>
                </a:lnTo>
                <a:lnTo>
                  <a:pt x="0" y="16754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>
            <a:off x="1386442" y="4467621"/>
            <a:ext cx="3651461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5644026" y="3337894"/>
            <a:ext cx="3499974" cy="3499974"/>
          </a:xfrm>
          <a:custGeom>
            <a:avLst/>
            <a:gdLst/>
            <a:ahLst/>
            <a:cxnLst/>
            <a:rect l="l" t="t" r="r" b="b"/>
            <a:pathLst>
              <a:path w="3499974" h="3499974">
                <a:moveTo>
                  <a:pt x="0" y="0"/>
                </a:moveTo>
                <a:lnTo>
                  <a:pt x="3499974" y="0"/>
                </a:lnTo>
                <a:lnTo>
                  <a:pt x="3499974" y="3499974"/>
                </a:lnTo>
                <a:lnTo>
                  <a:pt x="0" y="34999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86442" y="3360289"/>
            <a:ext cx="6132347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899"/>
              </a:lnSpc>
              <a:spcBef>
                <a:spcPct val="0"/>
              </a:spcBef>
            </a:pPr>
            <a:r>
              <a:rPr lang="en-US" sz="4999" spc="489">
                <a:solidFill>
                  <a:srgbClr val="231F20"/>
                </a:solidFill>
                <a:latin typeface="Oswald Bold"/>
              </a:rPr>
              <a:t>КОНТАКТЫ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86442" y="4712839"/>
            <a:ext cx="6132347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140"/>
              </a:lnSpc>
              <a:spcBef>
                <a:spcPct val="0"/>
              </a:spcBef>
            </a:pPr>
            <a:r>
              <a:rPr lang="en-US" sz="3000" spc="294">
                <a:solidFill>
                  <a:srgbClr val="231F20"/>
                </a:solidFill>
                <a:latin typeface="Oswald"/>
              </a:rPr>
              <a:t>8 (800) 550 89 72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86442" y="5434834"/>
            <a:ext cx="6132347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140"/>
              </a:lnSpc>
              <a:spcBef>
                <a:spcPct val="0"/>
              </a:spcBef>
            </a:pPr>
            <a:r>
              <a:rPr lang="en-US" sz="3000" spc="294">
                <a:solidFill>
                  <a:srgbClr val="231F20"/>
                </a:solidFill>
                <a:latin typeface="Oswald"/>
              </a:rPr>
              <a:t>INFO@PL-LLC.RU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86442" y="6183644"/>
            <a:ext cx="6132347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140"/>
              </a:lnSpc>
              <a:spcBef>
                <a:spcPct val="0"/>
              </a:spcBef>
            </a:pPr>
            <a:r>
              <a:rPr lang="en-US" sz="3000" spc="294">
                <a:solidFill>
                  <a:srgbClr val="231F20"/>
                </a:solidFill>
                <a:latin typeface="Oswald"/>
              </a:rPr>
              <a:t>WEB.PL-LLC.RU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86573" y="7667639"/>
            <a:ext cx="7615648" cy="1321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588"/>
              </a:lnSpc>
              <a:spcBef>
                <a:spcPct val="0"/>
              </a:spcBef>
            </a:pPr>
            <a:r>
              <a:rPr lang="en-US" sz="2600" spc="254">
                <a:solidFill>
                  <a:srgbClr val="231F20"/>
                </a:solidFill>
                <a:latin typeface="Oswald"/>
              </a:rPr>
              <a:t>Практический опыт и слаженная работа наших специалистов позволят выполнить задачу любой сложности в короткие сроки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662994" y="337474"/>
            <a:ext cx="4296549" cy="9570246"/>
            <a:chOff x="0" y="0"/>
            <a:chExt cx="1131601" cy="25205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31601" cy="2520559"/>
            </a:xfrm>
            <a:custGeom>
              <a:avLst/>
              <a:gdLst/>
              <a:ahLst/>
              <a:cxnLst/>
              <a:rect l="l" t="t" r="r" b="b"/>
              <a:pathLst>
                <a:path w="1131601" h="2520559">
                  <a:moveTo>
                    <a:pt x="0" y="0"/>
                  </a:moveTo>
                  <a:lnTo>
                    <a:pt x="1131601" y="0"/>
                  </a:lnTo>
                  <a:lnTo>
                    <a:pt x="1131601" y="2520559"/>
                  </a:lnTo>
                  <a:lnTo>
                    <a:pt x="0" y="2520559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131601" cy="2539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142191" y="4828880"/>
            <a:ext cx="9752965" cy="1032847"/>
          </a:xfrm>
          <a:custGeom>
            <a:avLst/>
            <a:gdLst/>
            <a:ahLst/>
            <a:cxnLst/>
            <a:rect l="l" t="t" r="r" b="b"/>
            <a:pathLst>
              <a:path w="9752965" h="1032847">
                <a:moveTo>
                  <a:pt x="0" y="0"/>
                </a:moveTo>
                <a:lnTo>
                  <a:pt x="9752965" y="0"/>
                </a:lnTo>
                <a:lnTo>
                  <a:pt x="9752965" y="1032847"/>
                </a:lnTo>
                <a:lnTo>
                  <a:pt x="0" y="10328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041080" y="1060055"/>
            <a:ext cx="6176060" cy="8208697"/>
          </a:xfrm>
          <a:custGeom>
            <a:avLst/>
            <a:gdLst/>
            <a:ahLst/>
            <a:cxnLst/>
            <a:rect l="l" t="t" r="r" b="b"/>
            <a:pathLst>
              <a:path w="6176060" h="8208697">
                <a:moveTo>
                  <a:pt x="0" y="0"/>
                </a:moveTo>
                <a:lnTo>
                  <a:pt x="6176060" y="0"/>
                </a:lnTo>
                <a:lnTo>
                  <a:pt x="6176060" y="8208697"/>
                </a:lnTo>
                <a:lnTo>
                  <a:pt x="0" y="82086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636" r="-62636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142191" y="3396305"/>
            <a:ext cx="9610044" cy="1948998"/>
            <a:chOff x="0" y="0"/>
            <a:chExt cx="3682024" cy="74674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82024" cy="746746"/>
            </a:xfrm>
            <a:custGeom>
              <a:avLst/>
              <a:gdLst/>
              <a:ahLst/>
              <a:cxnLst/>
              <a:rect l="l" t="t" r="r" b="b"/>
              <a:pathLst>
                <a:path w="3682024" h="746746">
                  <a:moveTo>
                    <a:pt x="0" y="0"/>
                  </a:moveTo>
                  <a:lnTo>
                    <a:pt x="3682024" y="0"/>
                  </a:lnTo>
                  <a:lnTo>
                    <a:pt x="3682024" y="746746"/>
                  </a:lnTo>
                  <a:lnTo>
                    <a:pt x="0" y="746746"/>
                  </a:lnTo>
                  <a:close/>
                </a:path>
              </a:pathLst>
            </a:custGeom>
            <a:solidFill>
              <a:srgbClr val="EFEFE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3682024" cy="765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2474235" y="3673321"/>
            <a:ext cx="1156649" cy="1173721"/>
          </a:xfrm>
          <a:custGeom>
            <a:avLst/>
            <a:gdLst/>
            <a:ahLst/>
            <a:cxnLst/>
            <a:rect l="l" t="t" r="r" b="b"/>
            <a:pathLst>
              <a:path w="1156649" h="1173721">
                <a:moveTo>
                  <a:pt x="0" y="0"/>
                </a:moveTo>
                <a:lnTo>
                  <a:pt x="1156649" y="0"/>
                </a:lnTo>
                <a:lnTo>
                  <a:pt x="1156649" y="1173721"/>
                </a:lnTo>
                <a:lnTo>
                  <a:pt x="0" y="11737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142191" y="7210022"/>
            <a:ext cx="9752965" cy="1032847"/>
          </a:xfrm>
          <a:custGeom>
            <a:avLst/>
            <a:gdLst/>
            <a:ahLst/>
            <a:cxnLst/>
            <a:rect l="l" t="t" r="r" b="b"/>
            <a:pathLst>
              <a:path w="9752965" h="1032847">
                <a:moveTo>
                  <a:pt x="0" y="0"/>
                </a:moveTo>
                <a:lnTo>
                  <a:pt x="9752965" y="0"/>
                </a:lnTo>
                <a:lnTo>
                  <a:pt x="9752965" y="1032847"/>
                </a:lnTo>
                <a:lnTo>
                  <a:pt x="0" y="10328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2142191" y="5777447"/>
            <a:ext cx="9610044" cy="2081949"/>
            <a:chOff x="0" y="0"/>
            <a:chExt cx="3682024" cy="79768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682024" cy="797685"/>
            </a:xfrm>
            <a:custGeom>
              <a:avLst/>
              <a:gdLst/>
              <a:ahLst/>
              <a:cxnLst/>
              <a:rect l="l" t="t" r="r" b="b"/>
              <a:pathLst>
                <a:path w="3682024" h="797685">
                  <a:moveTo>
                    <a:pt x="0" y="0"/>
                  </a:moveTo>
                  <a:lnTo>
                    <a:pt x="3682024" y="0"/>
                  </a:lnTo>
                  <a:lnTo>
                    <a:pt x="3682024" y="797685"/>
                  </a:lnTo>
                  <a:lnTo>
                    <a:pt x="0" y="797685"/>
                  </a:lnTo>
                  <a:close/>
                </a:path>
              </a:pathLst>
            </a:custGeom>
            <a:solidFill>
              <a:srgbClr val="EFEFE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3682024" cy="8167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2371799" y="6162574"/>
            <a:ext cx="1159455" cy="1178744"/>
          </a:xfrm>
          <a:custGeom>
            <a:avLst/>
            <a:gdLst/>
            <a:ahLst/>
            <a:cxnLst/>
            <a:rect l="l" t="t" r="r" b="b"/>
            <a:pathLst>
              <a:path w="1159455" h="1178744">
                <a:moveTo>
                  <a:pt x="0" y="0"/>
                </a:moveTo>
                <a:lnTo>
                  <a:pt x="1159455" y="0"/>
                </a:lnTo>
                <a:lnTo>
                  <a:pt x="1159455" y="1178744"/>
                </a:lnTo>
                <a:lnTo>
                  <a:pt x="0" y="11787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908899" y="6005886"/>
            <a:ext cx="7132181" cy="1521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50"/>
              </a:lnSpc>
              <a:spcBef>
                <a:spcPct val="0"/>
              </a:spcBef>
            </a:pPr>
            <a:r>
              <a:rPr lang="en-US" sz="2210" spc="216">
                <a:solidFill>
                  <a:srgbClr val="231F20"/>
                </a:solidFill>
                <a:latin typeface="DM Sans"/>
              </a:rPr>
              <a:t>Грамотно выстроенная структура сайта </a:t>
            </a:r>
            <a:r>
              <a:rPr lang="en-US" sz="2210" spc="216">
                <a:solidFill>
                  <a:srgbClr val="231F20"/>
                </a:solidFill>
                <a:latin typeface="DM Sans Bold"/>
              </a:rPr>
              <a:t>увеличивает поток заявок на 50-200%</a:t>
            </a:r>
            <a:r>
              <a:rPr lang="en-US" sz="2210" spc="216">
                <a:solidFill>
                  <a:srgbClr val="231F20"/>
                </a:solidFill>
                <a:latin typeface="DM Sans"/>
              </a:rPr>
              <a:t>, благодаря индивидуальному дизайну, правильному тексту и продвижению</a:t>
            </a:r>
          </a:p>
        </p:txBody>
      </p:sp>
      <p:sp>
        <p:nvSpPr>
          <p:cNvPr id="18" name="Freeform 18"/>
          <p:cNvSpPr/>
          <p:nvPr/>
        </p:nvSpPr>
        <p:spPr>
          <a:xfrm>
            <a:off x="-2779578" y="7341318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9042454">
            <a:off x="-5854065" y="-4414254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7" y="0"/>
                </a:lnTo>
                <a:lnTo>
                  <a:pt x="7616557" y="7815496"/>
                </a:lnTo>
                <a:lnTo>
                  <a:pt x="0" y="78154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1585136" y="1256709"/>
            <a:ext cx="5087947" cy="1119348"/>
          </a:xfrm>
          <a:custGeom>
            <a:avLst/>
            <a:gdLst/>
            <a:ahLst/>
            <a:cxnLst/>
            <a:rect l="l" t="t" r="r" b="b"/>
            <a:pathLst>
              <a:path w="5087947" h="1119348">
                <a:moveTo>
                  <a:pt x="0" y="0"/>
                </a:moveTo>
                <a:lnTo>
                  <a:pt x="5087947" y="0"/>
                </a:lnTo>
                <a:lnTo>
                  <a:pt x="5087947" y="1119348"/>
                </a:lnTo>
                <a:lnTo>
                  <a:pt x="0" y="11193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42191" y="1003978"/>
            <a:ext cx="7416941" cy="1458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981"/>
              </a:lnSpc>
            </a:pPr>
            <a:r>
              <a:rPr lang="en-US" sz="8682" spc="850">
                <a:solidFill>
                  <a:srgbClr val="363636"/>
                </a:solidFill>
                <a:latin typeface="Oswald Bold"/>
              </a:rPr>
              <a:t>О КОМПАНИИ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908899" y="3624745"/>
            <a:ext cx="7132181" cy="1140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50"/>
              </a:lnSpc>
              <a:spcBef>
                <a:spcPct val="0"/>
              </a:spcBef>
            </a:pPr>
            <a:r>
              <a:rPr lang="en-US" sz="2210" spc="216">
                <a:solidFill>
                  <a:srgbClr val="231F20"/>
                </a:solidFill>
                <a:latin typeface="DM Sans"/>
              </a:rPr>
              <a:t>Создаем и запускаем </a:t>
            </a:r>
            <a:r>
              <a:rPr lang="en-US" sz="2210" spc="216">
                <a:solidFill>
                  <a:srgbClr val="231F20"/>
                </a:solidFill>
                <a:latin typeface="DM Sans Bold"/>
              </a:rPr>
              <a:t>эффективные продающие сайты за месяц</a:t>
            </a:r>
            <a:r>
              <a:rPr lang="en-US" sz="2210" spc="216">
                <a:solidFill>
                  <a:srgbClr val="231F20"/>
                </a:solidFill>
                <a:latin typeface="DM Sans"/>
              </a:rPr>
              <a:t>, настраиваем рекламу и продвигаем их в сети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10799999">
            <a:off x="-2729621" y="-7074240"/>
            <a:ext cx="7835077" cy="10939025"/>
          </a:xfrm>
          <a:custGeom>
            <a:avLst/>
            <a:gdLst/>
            <a:ahLst/>
            <a:cxnLst/>
            <a:rect l="l" t="t" r="r" b="b"/>
            <a:pathLst>
              <a:path w="7835077" h="10939025">
                <a:moveTo>
                  <a:pt x="0" y="0"/>
                </a:moveTo>
                <a:lnTo>
                  <a:pt x="7835076" y="0"/>
                </a:lnTo>
                <a:lnTo>
                  <a:pt x="7835076" y="10939026"/>
                </a:lnTo>
                <a:lnTo>
                  <a:pt x="0" y="109390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035253">
            <a:off x="15616867" y="5120096"/>
            <a:ext cx="7835077" cy="10939025"/>
          </a:xfrm>
          <a:custGeom>
            <a:avLst/>
            <a:gdLst/>
            <a:ahLst/>
            <a:cxnLst/>
            <a:rect l="l" t="t" r="r" b="b"/>
            <a:pathLst>
              <a:path w="7835077" h="10939025">
                <a:moveTo>
                  <a:pt x="0" y="0"/>
                </a:moveTo>
                <a:lnTo>
                  <a:pt x="7835077" y="0"/>
                </a:lnTo>
                <a:lnTo>
                  <a:pt x="7835077" y="10939026"/>
                </a:lnTo>
                <a:lnTo>
                  <a:pt x="0" y="109390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2513314" y="5845200"/>
            <a:ext cx="1326137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3721805" y="5642016"/>
            <a:ext cx="439809" cy="43980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E73B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155801" y="5624086"/>
            <a:ext cx="439809" cy="43980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E73B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595809" y="5626451"/>
            <a:ext cx="439809" cy="439809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E73B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078701" y="5626451"/>
            <a:ext cx="439809" cy="439809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E73BE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-5400000">
            <a:off x="13293759" y="3519422"/>
            <a:ext cx="2041570" cy="1754474"/>
            <a:chOff x="0" y="0"/>
            <a:chExt cx="812800" cy="6985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E73BE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5400000">
            <a:off x="9782359" y="3519422"/>
            <a:ext cx="2041570" cy="1754474"/>
            <a:chOff x="0" y="0"/>
            <a:chExt cx="812800" cy="6985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E73BE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-5400000">
            <a:off x="6367490" y="3517058"/>
            <a:ext cx="2041570" cy="1754474"/>
            <a:chOff x="0" y="0"/>
            <a:chExt cx="812800" cy="6985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E73BE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 rot="-5400000">
            <a:off x="2924112" y="3519422"/>
            <a:ext cx="2041570" cy="1754474"/>
            <a:chOff x="0" y="0"/>
            <a:chExt cx="812800" cy="6985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E73BE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3055091" y="3883463"/>
            <a:ext cx="1779614" cy="9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3"/>
              </a:lnSpc>
            </a:pPr>
            <a:r>
              <a:rPr lang="en-US" sz="5814" spc="569">
                <a:solidFill>
                  <a:srgbClr val="FFFBFB"/>
                </a:solidFill>
                <a:latin typeface="DM Sans Bold"/>
              </a:rPr>
              <a:t>01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238304" y="6987714"/>
            <a:ext cx="3228142" cy="1943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4"/>
              </a:lnSpc>
            </a:pPr>
            <a:r>
              <a:rPr lang="en-US" sz="1618" spc="158">
                <a:solidFill>
                  <a:srgbClr val="231F20"/>
                </a:solidFill>
                <a:latin typeface="DM Sans"/>
              </a:rPr>
              <a:t>команда профессиональных программистов и дизайнеров, заслуженная профессиональная репутация в Челябинской области и РФ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423349" y="6302640"/>
            <a:ext cx="3043097" cy="430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5"/>
              </a:lnSpc>
            </a:pPr>
            <a:r>
              <a:rPr lang="en-US" sz="2590" spc="253">
                <a:solidFill>
                  <a:srgbClr val="231F20"/>
                </a:solidFill>
                <a:latin typeface="DM Sans Bold"/>
              </a:rPr>
              <a:t>КАЧЕСТВО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482529" y="3881098"/>
            <a:ext cx="1779614" cy="9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3"/>
              </a:lnSpc>
            </a:pPr>
            <a:r>
              <a:rPr lang="en-US" sz="5814" spc="569">
                <a:solidFill>
                  <a:srgbClr val="FFFBFB"/>
                </a:solidFill>
                <a:latin typeface="DM Sans Bold"/>
              </a:rPr>
              <a:t>02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913337" y="3883463"/>
            <a:ext cx="1779614" cy="9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3"/>
              </a:lnSpc>
            </a:pPr>
            <a:r>
              <a:rPr lang="en-US" sz="5814" spc="569">
                <a:solidFill>
                  <a:srgbClr val="FFFBFB"/>
                </a:solidFill>
                <a:latin typeface="DM Sans Bold"/>
              </a:rPr>
              <a:t>03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412168" y="3883463"/>
            <a:ext cx="1779614" cy="9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3"/>
              </a:lnSpc>
            </a:pPr>
            <a:r>
              <a:rPr lang="en-US" sz="5814" spc="569">
                <a:solidFill>
                  <a:srgbClr val="FFFBFB"/>
                </a:solidFill>
                <a:latin typeface="DM Sans Bold"/>
              </a:rPr>
              <a:t>04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966001" y="6987714"/>
            <a:ext cx="2812670" cy="1663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4"/>
              </a:lnSpc>
            </a:pPr>
            <a:r>
              <a:rPr lang="en-US" sz="1618" spc="158">
                <a:solidFill>
                  <a:srgbClr val="231F20"/>
                </a:solidFill>
                <a:latin typeface="DM Sans"/>
              </a:rPr>
              <a:t>согласование на каждом этапе с целью дать клиенту уверенность, что работа ведется и будет готова в срок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179732" y="6302640"/>
            <a:ext cx="2378469" cy="430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5"/>
              </a:lnSpc>
            </a:pPr>
            <a:r>
              <a:rPr lang="en-US" sz="2590" spc="253">
                <a:solidFill>
                  <a:srgbClr val="231F20"/>
                </a:solidFill>
                <a:latin typeface="DM Sans Bold"/>
              </a:rPr>
              <a:t>СРОКИ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237506" y="6987094"/>
            <a:ext cx="3131275" cy="1663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4"/>
              </a:lnSpc>
            </a:pPr>
            <a:r>
              <a:rPr lang="en-US" sz="1618" spc="158">
                <a:solidFill>
                  <a:srgbClr val="231F20"/>
                </a:solidFill>
                <a:latin typeface="DM Sans"/>
              </a:rPr>
              <a:t>любого масштаба и уровня сложности,  качественная обратная связь по вопросам разработки</a:t>
            </a:r>
          </a:p>
          <a:p>
            <a:pPr algn="ctr">
              <a:lnSpc>
                <a:spcPts val="2234"/>
              </a:lnSpc>
            </a:pPr>
            <a:endParaRPr lang="en-US" sz="1618" spc="158">
              <a:solidFill>
                <a:srgbClr val="231F20"/>
              </a:solidFill>
              <a:latin typeface="DM Sans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9613909" y="6302640"/>
            <a:ext cx="2378469" cy="430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5"/>
              </a:lnSpc>
            </a:pPr>
            <a:r>
              <a:rPr lang="en-US" sz="2590" spc="253">
                <a:solidFill>
                  <a:srgbClr val="231F20"/>
                </a:solidFill>
                <a:latin typeface="DM Sans Bold"/>
              </a:rPr>
              <a:t>ЗАДАЧИ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626974" y="6987094"/>
            <a:ext cx="3375139" cy="1943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4"/>
              </a:lnSpc>
            </a:pPr>
            <a:r>
              <a:rPr lang="en-US" sz="1618" spc="158">
                <a:solidFill>
                  <a:srgbClr val="231F20"/>
                </a:solidFill>
                <a:latin typeface="DM Sans"/>
              </a:rPr>
              <a:t>цена существенно ниже рыночной, благодаря большому объему заказов, высокой производительности труда и профессиональному коллективу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3109371" y="6302640"/>
            <a:ext cx="2378469" cy="430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5"/>
              </a:lnSpc>
            </a:pPr>
            <a:r>
              <a:rPr lang="en-US" sz="2590" spc="253">
                <a:solidFill>
                  <a:srgbClr val="231F20"/>
                </a:solidFill>
                <a:latin typeface="DM Sans Bold"/>
              </a:rPr>
              <a:t>ЦЕНЫ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3941923" y="762618"/>
            <a:ext cx="10404153" cy="2038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00"/>
              </a:lnSpc>
            </a:pPr>
            <a:r>
              <a:rPr lang="en-US" sz="5899" spc="578">
                <a:solidFill>
                  <a:srgbClr val="231F20"/>
                </a:solidFill>
                <a:latin typeface="Oswald Bold"/>
              </a:rPr>
              <a:t>ПРЕИМУЩЕСТВА РАБОТЫ</a:t>
            </a:r>
          </a:p>
          <a:p>
            <a:pPr marL="0" lvl="0" indent="0" algn="ctr">
              <a:lnSpc>
                <a:spcPts val="8200"/>
              </a:lnSpc>
            </a:pPr>
            <a:r>
              <a:rPr lang="en-US" sz="5899" spc="578">
                <a:solidFill>
                  <a:srgbClr val="231F20"/>
                </a:solidFill>
                <a:latin typeface="Oswald Bold"/>
              </a:rPr>
              <a:t>С НАМИ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920926" y="-10945910"/>
            <a:ext cx="15841853" cy="16255633"/>
          </a:xfrm>
          <a:custGeom>
            <a:avLst/>
            <a:gdLst/>
            <a:ahLst/>
            <a:cxnLst/>
            <a:rect l="l" t="t" r="r" b="b"/>
            <a:pathLst>
              <a:path w="15841853" h="16255633">
                <a:moveTo>
                  <a:pt x="0" y="0"/>
                </a:moveTo>
                <a:lnTo>
                  <a:pt x="15841852" y="0"/>
                </a:lnTo>
                <a:lnTo>
                  <a:pt x="15841852" y="16255633"/>
                </a:lnTo>
                <a:lnTo>
                  <a:pt x="0" y="16255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447294" y="-3843198"/>
            <a:ext cx="15841853" cy="16255633"/>
          </a:xfrm>
          <a:custGeom>
            <a:avLst/>
            <a:gdLst/>
            <a:ahLst/>
            <a:cxnLst/>
            <a:rect l="l" t="t" r="r" b="b"/>
            <a:pathLst>
              <a:path w="15841853" h="16255633">
                <a:moveTo>
                  <a:pt x="0" y="0"/>
                </a:moveTo>
                <a:lnTo>
                  <a:pt x="15841853" y="0"/>
                </a:lnTo>
                <a:lnTo>
                  <a:pt x="15841853" y="16255632"/>
                </a:lnTo>
                <a:lnTo>
                  <a:pt x="0" y="16255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281548" y="743489"/>
            <a:ext cx="6724931" cy="8681034"/>
            <a:chOff x="0" y="0"/>
            <a:chExt cx="1934210" cy="2496820"/>
          </a:xfrm>
        </p:grpSpPr>
        <p:sp>
          <p:nvSpPr>
            <p:cNvPr id="5" name="Freeform 5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4"/>
              <a:stretch>
                <a:fillRect l="-59455" r="-59455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915415" y="5095875"/>
            <a:ext cx="7228585" cy="2000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99"/>
              </a:lnSpc>
            </a:pPr>
            <a:r>
              <a:rPr lang="en-US" sz="2898" spc="284">
                <a:solidFill>
                  <a:srgbClr val="363636"/>
                </a:solidFill>
                <a:latin typeface="DM Sans"/>
              </a:rPr>
              <a:t>в процессе сделки заключается договор, в котором указаны полный объем, сроки и стоимость работ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27059" y="3102963"/>
            <a:ext cx="7416941" cy="1458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981"/>
              </a:lnSpc>
            </a:pPr>
            <a:r>
              <a:rPr lang="en-US" sz="8682" spc="850">
                <a:solidFill>
                  <a:srgbClr val="363636"/>
                </a:solidFill>
                <a:latin typeface="Oswald Bold"/>
              </a:rPr>
              <a:t>ГАРАНТИИ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3407869">
            <a:off x="12052165" y="1118883"/>
            <a:ext cx="12471670" cy="5351480"/>
          </a:xfrm>
          <a:custGeom>
            <a:avLst/>
            <a:gdLst/>
            <a:ahLst/>
            <a:cxnLst/>
            <a:rect l="l" t="t" r="r" b="b"/>
            <a:pathLst>
              <a:path w="12471670" h="5351480">
                <a:moveTo>
                  <a:pt x="0" y="0"/>
                </a:moveTo>
                <a:lnTo>
                  <a:pt x="12471670" y="0"/>
                </a:lnTo>
                <a:lnTo>
                  <a:pt x="12471670" y="5351480"/>
                </a:lnTo>
                <a:lnTo>
                  <a:pt x="0" y="5351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875522">
            <a:off x="-1611681" y="9677654"/>
            <a:ext cx="12471670" cy="5351480"/>
          </a:xfrm>
          <a:custGeom>
            <a:avLst/>
            <a:gdLst/>
            <a:ahLst/>
            <a:cxnLst/>
            <a:rect l="l" t="t" r="r" b="b"/>
            <a:pathLst>
              <a:path w="12471670" h="5351480">
                <a:moveTo>
                  <a:pt x="0" y="0"/>
                </a:moveTo>
                <a:lnTo>
                  <a:pt x="12471670" y="0"/>
                </a:lnTo>
                <a:lnTo>
                  <a:pt x="12471670" y="5351480"/>
                </a:lnTo>
                <a:lnTo>
                  <a:pt x="0" y="53514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65242" y="3883222"/>
            <a:ext cx="4839692" cy="489407"/>
          </a:xfrm>
          <a:custGeom>
            <a:avLst/>
            <a:gdLst/>
            <a:ahLst/>
            <a:cxnLst/>
            <a:rect l="l" t="t" r="r" b="b"/>
            <a:pathLst>
              <a:path w="4839692" h="489407">
                <a:moveTo>
                  <a:pt x="0" y="0"/>
                </a:moveTo>
                <a:lnTo>
                  <a:pt x="4839691" y="0"/>
                </a:lnTo>
                <a:lnTo>
                  <a:pt x="4839691" y="489407"/>
                </a:lnTo>
                <a:lnTo>
                  <a:pt x="0" y="4894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865242" y="4802830"/>
            <a:ext cx="3647623" cy="1035745"/>
          </a:xfrm>
          <a:custGeom>
            <a:avLst/>
            <a:gdLst/>
            <a:ahLst/>
            <a:cxnLst/>
            <a:rect l="l" t="t" r="r" b="b"/>
            <a:pathLst>
              <a:path w="3647623" h="1035745">
                <a:moveTo>
                  <a:pt x="0" y="0"/>
                </a:moveTo>
                <a:lnTo>
                  <a:pt x="3647622" y="0"/>
                </a:lnTo>
                <a:lnTo>
                  <a:pt x="3647622" y="1035745"/>
                </a:lnTo>
                <a:lnTo>
                  <a:pt x="0" y="10357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568248" y="4882033"/>
            <a:ext cx="3757843" cy="956542"/>
          </a:xfrm>
          <a:custGeom>
            <a:avLst/>
            <a:gdLst/>
            <a:ahLst/>
            <a:cxnLst/>
            <a:rect l="l" t="t" r="r" b="b"/>
            <a:pathLst>
              <a:path w="3757843" h="956542">
                <a:moveTo>
                  <a:pt x="0" y="0"/>
                </a:moveTo>
                <a:lnTo>
                  <a:pt x="3757844" y="0"/>
                </a:lnTo>
                <a:lnTo>
                  <a:pt x="3757844" y="956542"/>
                </a:lnTo>
                <a:lnTo>
                  <a:pt x="0" y="95654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848688" y="6381500"/>
            <a:ext cx="4406030" cy="1319873"/>
          </a:xfrm>
          <a:custGeom>
            <a:avLst/>
            <a:gdLst/>
            <a:ahLst/>
            <a:cxnLst/>
            <a:rect l="l" t="t" r="r" b="b"/>
            <a:pathLst>
              <a:path w="4406030" h="1319873">
                <a:moveTo>
                  <a:pt x="0" y="0"/>
                </a:moveTo>
                <a:lnTo>
                  <a:pt x="4406029" y="0"/>
                </a:lnTo>
                <a:lnTo>
                  <a:pt x="4406029" y="1319872"/>
                </a:lnTo>
                <a:lnTo>
                  <a:pt x="0" y="13198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9339" r="-6726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192508" y="3693006"/>
            <a:ext cx="3307678" cy="869839"/>
          </a:xfrm>
          <a:custGeom>
            <a:avLst/>
            <a:gdLst/>
            <a:ahLst/>
            <a:cxnLst/>
            <a:rect l="l" t="t" r="r" b="b"/>
            <a:pathLst>
              <a:path w="3307678" h="869839">
                <a:moveTo>
                  <a:pt x="0" y="0"/>
                </a:moveTo>
                <a:lnTo>
                  <a:pt x="3307678" y="0"/>
                </a:lnTo>
                <a:lnTo>
                  <a:pt x="3307678" y="869839"/>
                </a:lnTo>
                <a:lnTo>
                  <a:pt x="0" y="8698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269133" y="8389121"/>
            <a:ext cx="4985585" cy="791462"/>
          </a:xfrm>
          <a:custGeom>
            <a:avLst/>
            <a:gdLst/>
            <a:ahLst/>
            <a:cxnLst/>
            <a:rect l="l" t="t" r="r" b="b"/>
            <a:pathLst>
              <a:path w="4985585" h="791462">
                <a:moveTo>
                  <a:pt x="0" y="0"/>
                </a:moveTo>
                <a:lnTo>
                  <a:pt x="4985584" y="0"/>
                </a:lnTo>
                <a:lnTo>
                  <a:pt x="4985584" y="791462"/>
                </a:lnTo>
                <a:lnTo>
                  <a:pt x="0" y="7914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865242" y="6078704"/>
            <a:ext cx="3023602" cy="1485345"/>
          </a:xfrm>
          <a:custGeom>
            <a:avLst/>
            <a:gdLst/>
            <a:ahLst/>
            <a:cxnLst/>
            <a:rect l="l" t="t" r="r" b="b"/>
            <a:pathLst>
              <a:path w="3023602" h="1485345">
                <a:moveTo>
                  <a:pt x="0" y="0"/>
                </a:moveTo>
                <a:lnTo>
                  <a:pt x="3023602" y="0"/>
                </a:lnTo>
                <a:lnTo>
                  <a:pt x="3023602" y="1485345"/>
                </a:lnTo>
                <a:lnTo>
                  <a:pt x="0" y="148534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163190" y="1028700"/>
            <a:ext cx="6181306" cy="8229600"/>
            <a:chOff x="0" y="0"/>
            <a:chExt cx="3663950" cy="4878070"/>
          </a:xfrm>
        </p:grpSpPr>
        <p:sp>
          <p:nvSpPr>
            <p:cNvPr id="13" name="Freeform 13"/>
            <p:cNvSpPr/>
            <p:nvPr/>
          </p:nvSpPr>
          <p:spPr>
            <a:xfrm>
              <a:off x="31750" y="31750"/>
              <a:ext cx="3600450" cy="4814570"/>
            </a:xfrm>
            <a:custGeom>
              <a:avLst/>
              <a:gdLst/>
              <a:ahLst/>
              <a:cxnLst/>
              <a:rect l="l" t="t" r="r" b="b"/>
              <a:pathLst>
                <a:path w="3600450" h="481457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>
              <a:blip r:embed="rId16"/>
              <a:stretch>
                <a:fillRect l="-30575" r="-70132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3663950" cy="4878070"/>
            </a:xfrm>
            <a:custGeom>
              <a:avLst/>
              <a:gdLst/>
              <a:ahLst/>
              <a:cxnLst/>
              <a:rect l="l" t="t" r="r" b="b"/>
              <a:pathLst>
                <a:path w="3663950" h="487807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1E73BE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865242" y="1068639"/>
            <a:ext cx="8178330" cy="988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516"/>
              </a:lnSpc>
            </a:pPr>
            <a:r>
              <a:rPr lang="en-US" sz="7158" spc="701">
                <a:solidFill>
                  <a:srgbClr val="231F20"/>
                </a:solidFill>
                <a:latin typeface="Oswald Bold"/>
              </a:rPr>
              <a:t>НАШИ КЛИЕНТЫ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65242" y="2447884"/>
            <a:ext cx="8460850" cy="702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2"/>
              </a:lnSpc>
            </a:pPr>
            <a:r>
              <a:rPr lang="en-US" sz="2088" spc="204">
                <a:solidFill>
                  <a:srgbClr val="231F20"/>
                </a:solidFill>
                <a:latin typeface="DM Sans"/>
              </a:rPr>
              <a:t>Мы работаем с крупными компаниями страны.</a:t>
            </a:r>
          </a:p>
          <a:p>
            <a:pPr>
              <a:lnSpc>
                <a:spcPts val="2882"/>
              </a:lnSpc>
            </a:pPr>
            <a:r>
              <a:rPr lang="en-US" sz="2088" spc="204">
                <a:solidFill>
                  <a:srgbClr val="231F20"/>
                </a:solidFill>
                <a:latin typeface="DM Sans"/>
              </a:rPr>
              <a:t>И, благодаря их опыту, ежедневно совершенствуемся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887923">
            <a:off x="13475833" y="-8787301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87923">
            <a:off x="-5959915" y="4982621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960954" y="6349880"/>
            <a:ext cx="3231554" cy="1270090"/>
            <a:chOff x="0" y="0"/>
            <a:chExt cx="1185274" cy="4658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85274" cy="465845"/>
            </a:xfrm>
            <a:custGeom>
              <a:avLst/>
              <a:gdLst/>
              <a:ahLst/>
              <a:cxnLst/>
              <a:rect l="l" t="t" r="r" b="b"/>
              <a:pathLst>
                <a:path w="1185274" h="465845">
                  <a:moveTo>
                    <a:pt x="74268" y="0"/>
                  </a:moveTo>
                  <a:lnTo>
                    <a:pt x="1111006" y="0"/>
                  </a:lnTo>
                  <a:cubicBezTo>
                    <a:pt x="1152023" y="0"/>
                    <a:pt x="1185274" y="33251"/>
                    <a:pt x="1185274" y="74268"/>
                  </a:cubicBezTo>
                  <a:lnTo>
                    <a:pt x="1185274" y="391578"/>
                  </a:lnTo>
                  <a:cubicBezTo>
                    <a:pt x="1185274" y="432595"/>
                    <a:pt x="1152023" y="465845"/>
                    <a:pt x="1111006" y="465845"/>
                  </a:cubicBezTo>
                  <a:lnTo>
                    <a:pt x="74268" y="465845"/>
                  </a:lnTo>
                  <a:cubicBezTo>
                    <a:pt x="33251" y="465845"/>
                    <a:pt x="0" y="432595"/>
                    <a:pt x="0" y="391578"/>
                  </a:cubicBezTo>
                  <a:lnTo>
                    <a:pt x="0" y="74268"/>
                  </a:lnTo>
                  <a:cubicBezTo>
                    <a:pt x="0" y="33251"/>
                    <a:pt x="33251" y="0"/>
                    <a:pt x="74268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  <a:ln w="28575" cap="rnd">
              <a:solidFill>
                <a:srgbClr val="000000">
                  <a:alpha val="98824"/>
                </a:srgbClr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185274" cy="4848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960954" y="4121298"/>
            <a:ext cx="3231554" cy="2018985"/>
            <a:chOff x="0" y="0"/>
            <a:chExt cx="1185274" cy="7405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85274" cy="740526"/>
            </a:xfrm>
            <a:custGeom>
              <a:avLst/>
              <a:gdLst/>
              <a:ahLst/>
              <a:cxnLst/>
              <a:rect l="l" t="t" r="r" b="b"/>
              <a:pathLst>
                <a:path w="1185274" h="740526">
                  <a:moveTo>
                    <a:pt x="74268" y="0"/>
                  </a:moveTo>
                  <a:lnTo>
                    <a:pt x="1111006" y="0"/>
                  </a:lnTo>
                  <a:cubicBezTo>
                    <a:pt x="1152023" y="0"/>
                    <a:pt x="1185274" y="33251"/>
                    <a:pt x="1185274" y="74268"/>
                  </a:cubicBezTo>
                  <a:lnTo>
                    <a:pt x="1185274" y="666259"/>
                  </a:lnTo>
                  <a:cubicBezTo>
                    <a:pt x="1185274" y="707276"/>
                    <a:pt x="1152023" y="740526"/>
                    <a:pt x="1111006" y="740526"/>
                  </a:cubicBezTo>
                  <a:lnTo>
                    <a:pt x="74268" y="740526"/>
                  </a:lnTo>
                  <a:cubicBezTo>
                    <a:pt x="33251" y="740526"/>
                    <a:pt x="0" y="707276"/>
                    <a:pt x="0" y="666259"/>
                  </a:cubicBezTo>
                  <a:lnTo>
                    <a:pt x="0" y="74268"/>
                  </a:lnTo>
                  <a:cubicBezTo>
                    <a:pt x="0" y="33251"/>
                    <a:pt x="33251" y="0"/>
                    <a:pt x="74268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185274" cy="759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070732" y="7972692"/>
            <a:ext cx="3065365" cy="847111"/>
            <a:chOff x="0" y="0"/>
            <a:chExt cx="1124319" cy="3107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24319" cy="310705"/>
            </a:xfrm>
            <a:custGeom>
              <a:avLst/>
              <a:gdLst/>
              <a:ahLst/>
              <a:cxnLst/>
              <a:rect l="l" t="t" r="r" b="b"/>
              <a:pathLst>
                <a:path w="1124319" h="310705">
                  <a:moveTo>
                    <a:pt x="78294" y="0"/>
                  </a:moveTo>
                  <a:lnTo>
                    <a:pt x="1046025" y="0"/>
                  </a:lnTo>
                  <a:cubicBezTo>
                    <a:pt x="1089266" y="0"/>
                    <a:pt x="1124319" y="35053"/>
                    <a:pt x="1124319" y="78294"/>
                  </a:cubicBezTo>
                  <a:lnTo>
                    <a:pt x="1124319" y="232411"/>
                  </a:lnTo>
                  <a:cubicBezTo>
                    <a:pt x="1124319" y="253176"/>
                    <a:pt x="1116070" y="273090"/>
                    <a:pt x="1101387" y="287773"/>
                  </a:cubicBezTo>
                  <a:cubicBezTo>
                    <a:pt x="1086704" y="302456"/>
                    <a:pt x="1066790" y="310705"/>
                    <a:pt x="1046025" y="310705"/>
                  </a:cubicBezTo>
                  <a:lnTo>
                    <a:pt x="78294" y="310705"/>
                  </a:lnTo>
                  <a:cubicBezTo>
                    <a:pt x="35053" y="310705"/>
                    <a:pt x="0" y="275651"/>
                    <a:pt x="0" y="232411"/>
                  </a:cubicBezTo>
                  <a:lnTo>
                    <a:pt x="0" y="78294"/>
                  </a:lnTo>
                  <a:cubicBezTo>
                    <a:pt x="0" y="35053"/>
                    <a:pt x="35053" y="0"/>
                    <a:pt x="78294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  <a:ln w="28575" cap="rnd">
              <a:solidFill>
                <a:srgbClr val="000000">
                  <a:alpha val="98824"/>
                </a:srgbClr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124319" cy="329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362070" y="4235598"/>
            <a:ext cx="2932415" cy="1902653"/>
            <a:chOff x="0" y="0"/>
            <a:chExt cx="1075555" cy="69785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75555" cy="697858"/>
            </a:xfrm>
            <a:custGeom>
              <a:avLst/>
              <a:gdLst/>
              <a:ahLst/>
              <a:cxnLst/>
              <a:rect l="l" t="t" r="r" b="b"/>
              <a:pathLst>
                <a:path w="1075555" h="697858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616014"/>
                  </a:lnTo>
                  <a:cubicBezTo>
                    <a:pt x="1075555" y="637721"/>
                    <a:pt x="1066932" y="658538"/>
                    <a:pt x="1051584" y="673886"/>
                  </a:cubicBezTo>
                  <a:cubicBezTo>
                    <a:pt x="1036235" y="689235"/>
                    <a:pt x="1015418" y="697858"/>
                    <a:pt x="993712" y="697858"/>
                  </a:cubicBezTo>
                  <a:lnTo>
                    <a:pt x="81844" y="697858"/>
                  </a:lnTo>
                  <a:cubicBezTo>
                    <a:pt x="36643" y="697858"/>
                    <a:pt x="0" y="661215"/>
                    <a:pt x="0" y="616014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1075555" cy="716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017998" y="5937685"/>
            <a:ext cx="3170834" cy="1822941"/>
            <a:chOff x="0" y="0"/>
            <a:chExt cx="1163003" cy="66862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63003" cy="668621"/>
            </a:xfrm>
            <a:custGeom>
              <a:avLst/>
              <a:gdLst/>
              <a:ahLst/>
              <a:cxnLst/>
              <a:rect l="l" t="t" r="r" b="b"/>
              <a:pathLst>
                <a:path w="1163003" h="668621">
                  <a:moveTo>
                    <a:pt x="75690" y="0"/>
                  </a:moveTo>
                  <a:lnTo>
                    <a:pt x="1087313" y="0"/>
                  </a:lnTo>
                  <a:cubicBezTo>
                    <a:pt x="1107387" y="0"/>
                    <a:pt x="1126639" y="7974"/>
                    <a:pt x="1140834" y="22169"/>
                  </a:cubicBezTo>
                  <a:cubicBezTo>
                    <a:pt x="1155028" y="36364"/>
                    <a:pt x="1163003" y="55616"/>
                    <a:pt x="1163003" y="75690"/>
                  </a:cubicBezTo>
                  <a:lnTo>
                    <a:pt x="1163003" y="592931"/>
                  </a:lnTo>
                  <a:cubicBezTo>
                    <a:pt x="1163003" y="613005"/>
                    <a:pt x="1155028" y="632257"/>
                    <a:pt x="1140834" y="646452"/>
                  </a:cubicBezTo>
                  <a:cubicBezTo>
                    <a:pt x="1126639" y="660647"/>
                    <a:pt x="1107387" y="668621"/>
                    <a:pt x="1087313" y="668621"/>
                  </a:cubicBezTo>
                  <a:lnTo>
                    <a:pt x="75690" y="668621"/>
                  </a:lnTo>
                  <a:cubicBezTo>
                    <a:pt x="55616" y="668621"/>
                    <a:pt x="36364" y="660647"/>
                    <a:pt x="22169" y="646452"/>
                  </a:cubicBezTo>
                  <a:cubicBezTo>
                    <a:pt x="7974" y="632257"/>
                    <a:pt x="0" y="613005"/>
                    <a:pt x="0" y="592931"/>
                  </a:cubicBezTo>
                  <a:lnTo>
                    <a:pt x="0" y="75690"/>
                  </a:lnTo>
                  <a:cubicBezTo>
                    <a:pt x="0" y="55616"/>
                    <a:pt x="7974" y="36364"/>
                    <a:pt x="22169" y="22169"/>
                  </a:cubicBezTo>
                  <a:cubicBezTo>
                    <a:pt x="36364" y="7974"/>
                    <a:pt x="55616" y="0"/>
                    <a:pt x="75690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1163003" cy="6876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362070" y="6374701"/>
            <a:ext cx="2932415" cy="847111"/>
            <a:chOff x="0" y="0"/>
            <a:chExt cx="1075555" cy="31070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75555" cy="310705"/>
            </a:xfrm>
            <a:custGeom>
              <a:avLst/>
              <a:gdLst/>
              <a:ahLst/>
              <a:cxnLst/>
              <a:rect l="l" t="t" r="r" b="b"/>
              <a:pathLst>
                <a:path w="1075555" h="310705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228861"/>
                  </a:lnTo>
                  <a:cubicBezTo>
                    <a:pt x="1075555" y="250567"/>
                    <a:pt x="1066932" y="271385"/>
                    <a:pt x="1051584" y="286733"/>
                  </a:cubicBezTo>
                  <a:cubicBezTo>
                    <a:pt x="1036235" y="302082"/>
                    <a:pt x="1015418" y="310705"/>
                    <a:pt x="993712" y="310705"/>
                  </a:cubicBezTo>
                  <a:lnTo>
                    <a:pt x="81844" y="310705"/>
                  </a:lnTo>
                  <a:cubicBezTo>
                    <a:pt x="36643" y="310705"/>
                    <a:pt x="0" y="274062"/>
                    <a:pt x="0" y="228861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  <a:ln w="28575" cap="rnd">
              <a:solidFill>
                <a:srgbClr val="000000">
                  <a:alpha val="98824"/>
                </a:srgbClr>
              </a:solidFill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1075555" cy="329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 rot="-1885381">
            <a:off x="12332261" y="7867085"/>
            <a:ext cx="1776375" cy="501826"/>
          </a:xfrm>
          <a:custGeom>
            <a:avLst/>
            <a:gdLst/>
            <a:ahLst/>
            <a:cxnLst/>
            <a:rect l="l" t="t" r="r" b="b"/>
            <a:pathLst>
              <a:path w="1776375" h="501826">
                <a:moveTo>
                  <a:pt x="0" y="0"/>
                </a:moveTo>
                <a:lnTo>
                  <a:pt x="1776375" y="0"/>
                </a:lnTo>
                <a:lnTo>
                  <a:pt x="1776375" y="501826"/>
                </a:lnTo>
                <a:lnTo>
                  <a:pt x="0" y="5018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8970905" flipH="1">
            <a:off x="7337391" y="7248542"/>
            <a:ext cx="1776375" cy="501826"/>
          </a:xfrm>
          <a:custGeom>
            <a:avLst/>
            <a:gdLst/>
            <a:ahLst/>
            <a:cxnLst/>
            <a:rect l="l" t="t" r="r" b="b"/>
            <a:pathLst>
              <a:path w="1776375" h="501826">
                <a:moveTo>
                  <a:pt x="1776375" y="0"/>
                </a:moveTo>
                <a:lnTo>
                  <a:pt x="0" y="0"/>
                </a:lnTo>
                <a:lnTo>
                  <a:pt x="0" y="501826"/>
                </a:lnTo>
                <a:lnTo>
                  <a:pt x="1776375" y="501826"/>
                </a:lnTo>
                <a:lnTo>
                  <a:pt x="177637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519120" y="1052279"/>
            <a:ext cx="11627522" cy="1602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110"/>
              </a:lnSpc>
              <a:spcBef>
                <a:spcPct val="0"/>
              </a:spcBef>
            </a:pPr>
            <a:r>
              <a:rPr lang="en-US" sz="9500" spc="931">
                <a:solidFill>
                  <a:srgbClr val="231F20"/>
                </a:solidFill>
                <a:latin typeface="Oswald Bold"/>
              </a:rPr>
              <a:t>КАК МЫ РАБОТАЕМ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204482" y="6508846"/>
            <a:ext cx="2744499" cy="931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37"/>
              </a:lnSpc>
              <a:spcBef>
                <a:spcPct val="0"/>
              </a:spcBef>
            </a:pPr>
            <a:r>
              <a:rPr lang="en-US" sz="2708" spc="265">
                <a:solidFill>
                  <a:srgbClr val="231F20"/>
                </a:solidFill>
                <a:latin typeface="Oswald"/>
              </a:rPr>
              <a:t>ПРЕДПРОЕКТНОЕ ИССЛЕДОВАНИЕ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258648" y="8142434"/>
            <a:ext cx="2744499" cy="458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37"/>
              </a:lnSpc>
              <a:spcBef>
                <a:spcPct val="0"/>
              </a:spcBef>
            </a:pPr>
            <a:r>
              <a:rPr lang="en-US" sz="2708" spc="265">
                <a:solidFill>
                  <a:srgbClr val="231F20"/>
                </a:solidFill>
                <a:latin typeface="Oswald"/>
              </a:rPr>
              <a:t>ВИЗУАЛИЗАЦИЯ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04482" y="4388273"/>
            <a:ext cx="2744499" cy="1440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8"/>
              </a:lnSpc>
            </a:pPr>
            <a:r>
              <a:rPr lang="en-US" sz="1670">
                <a:solidFill>
                  <a:srgbClr val="100F0D"/>
                </a:solidFill>
                <a:latin typeface="Montserrat Light"/>
              </a:rPr>
              <a:t>Знакомство с заказчиком и потенциальным проектом, аудит сайта и разработка стратегии продвижения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549986" y="6544443"/>
            <a:ext cx="2556583" cy="458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37"/>
              </a:lnSpc>
              <a:spcBef>
                <a:spcPct val="0"/>
              </a:spcBef>
            </a:pPr>
            <a:r>
              <a:rPr lang="en-US" sz="2708" spc="265">
                <a:solidFill>
                  <a:srgbClr val="231F20"/>
                </a:solidFill>
                <a:latin typeface="Oswald"/>
              </a:rPr>
              <a:t>ВЕРСТКА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561083" y="4430304"/>
            <a:ext cx="2534389" cy="1440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8"/>
              </a:lnSpc>
            </a:pPr>
            <a:r>
              <a:rPr lang="en-US" sz="1670">
                <a:solidFill>
                  <a:srgbClr val="100F0D"/>
                </a:solidFill>
                <a:latin typeface="Montserrat Light"/>
              </a:rPr>
              <a:t>Преобразование готового макета в продукт, состоящий из языка разметки HTML и CSS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242263" y="6072412"/>
            <a:ext cx="2722305" cy="1462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8"/>
              </a:lnSpc>
            </a:pPr>
            <a:r>
              <a:rPr lang="en-US" sz="1670">
                <a:solidFill>
                  <a:srgbClr val="100F0D"/>
                </a:solidFill>
                <a:latin typeface="Montserrat Light"/>
              </a:rPr>
              <a:t>Визуализация концепции и дизайн. Задача - донести ценность и индивидуальность бренда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617803" y="2713121"/>
            <a:ext cx="891913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>
                <a:solidFill>
                  <a:srgbClr val="100F0D"/>
                </a:solidFill>
                <a:latin typeface="Montserrat Light"/>
              </a:rPr>
              <a:t>этапы создания вашего лучшего сайта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887923">
            <a:off x="-8619966" y="-8012507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87923" flipH="1">
            <a:off x="9213090" y="6088294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13977230" y="0"/>
                </a:moveTo>
                <a:lnTo>
                  <a:pt x="0" y="0"/>
                </a:lnTo>
                <a:lnTo>
                  <a:pt x="0" y="14342307"/>
                </a:lnTo>
                <a:lnTo>
                  <a:pt x="13977230" y="14342307"/>
                </a:lnTo>
                <a:lnTo>
                  <a:pt x="1397723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61364" y="5824261"/>
            <a:ext cx="3231554" cy="817211"/>
            <a:chOff x="0" y="0"/>
            <a:chExt cx="1185274" cy="2997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85274" cy="299738"/>
            </a:xfrm>
            <a:custGeom>
              <a:avLst/>
              <a:gdLst/>
              <a:ahLst/>
              <a:cxnLst/>
              <a:rect l="l" t="t" r="r" b="b"/>
              <a:pathLst>
                <a:path w="1185274" h="299738">
                  <a:moveTo>
                    <a:pt x="74268" y="0"/>
                  </a:moveTo>
                  <a:lnTo>
                    <a:pt x="1111006" y="0"/>
                  </a:lnTo>
                  <a:cubicBezTo>
                    <a:pt x="1152023" y="0"/>
                    <a:pt x="1185274" y="33251"/>
                    <a:pt x="1185274" y="74268"/>
                  </a:cubicBezTo>
                  <a:lnTo>
                    <a:pt x="1185274" y="225470"/>
                  </a:lnTo>
                  <a:cubicBezTo>
                    <a:pt x="1185274" y="266487"/>
                    <a:pt x="1152023" y="299738"/>
                    <a:pt x="1111006" y="299738"/>
                  </a:cubicBezTo>
                  <a:lnTo>
                    <a:pt x="74268" y="299738"/>
                  </a:lnTo>
                  <a:cubicBezTo>
                    <a:pt x="33251" y="299738"/>
                    <a:pt x="0" y="266487"/>
                    <a:pt x="0" y="225470"/>
                  </a:cubicBezTo>
                  <a:lnTo>
                    <a:pt x="0" y="74268"/>
                  </a:lnTo>
                  <a:cubicBezTo>
                    <a:pt x="0" y="33251"/>
                    <a:pt x="33251" y="0"/>
                    <a:pt x="74268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  <a:ln w="28575" cap="rnd">
              <a:solidFill>
                <a:srgbClr val="000000">
                  <a:alpha val="98824"/>
                </a:srgbClr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185274" cy="318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61364" y="3559715"/>
            <a:ext cx="3231554" cy="2052223"/>
            <a:chOff x="0" y="0"/>
            <a:chExt cx="1185274" cy="7527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85274" cy="752717"/>
            </a:xfrm>
            <a:custGeom>
              <a:avLst/>
              <a:gdLst/>
              <a:ahLst/>
              <a:cxnLst/>
              <a:rect l="l" t="t" r="r" b="b"/>
              <a:pathLst>
                <a:path w="1185274" h="752717">
                  <a:moveTo>
                    <a:pt x="74268" y="0"/>
                  </a:moveTo>
                  <a:lnTo>
                    <a:pt x="1111006" y="0"/>
                  </a:lnTo>
                  <a:cubicBezTo>
                    <a:pt x="1152023" y="0"/>
                    <a:pt x="1185274" y="33251"/>
                    <a:pt x="1185274" y="74268"/>
                  </a:cubicBezTo>
                  <a:lnTo>
                    <a:pt x="1185274" y="678450"/>
                  </a:lnTo>
                  <a:cubicBezTo>
                    <a:pt x="1185274" y="719467"/>
                    <a:pt x="1152023" y="752717"/>
                    <a:pt x="1111006" y="752717"/>
                  </a:cubicBezTo>
                  <a:lnTo>
                    <a:pt x="74268" y="752717"/>
                  </a:lnTo>
                  <a:cubicBezTo>
                    <a:pt x="33251" y="752717"/>
                    <a:pt x="0" y="719467"/>
                    <a:pt x="0" y="678450"/>
                  </a:cubicBezTo>
                  <a:lnTo>
                    <a:pt x="0" y="74268"/>
                  </a:lnTo>
                  <a:cubicBezTo>
                    <a:pt x="0" y="33251"/>
                    <a:pt x="33251" y="0"/>
                    <a:pt x="74268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185274" cy="771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093562" y="3385372"/>
            <a:ext cx="3065365" cy="847111"/>
            <a:chOff x="0" y="0"/>
            <a:chExt cx="1124319" cy="3107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24319" cy="310705"/>
            </a:xfrm>
            <a:custGeom>
              <a:avLst/>
              <a:gdLst/>
              <a:ahLst/>
              <a:cxnLst/>
              <a:rect l="l" t="t" r="r" b="b"/>
              <a:pathLst>
                <a:path w="1124319" h="310705">
                  <a:moveTo>
                    <a:pt x="78294" y="0"/>
                  </a:moveTo>
                  <a:lnTo>
                    <a:pt x="1046025" y="0"/>
                  </a:lnTo>
                  <a:cubicBezTo>
                    <a:pt x="1089266" y="0"/>
                    <a:pt x="1124319" y="35053"/>
                    <a:pt x="1124319" y="78294"/>
                  </a:cubicBezTo>
                  <a:lnTo>
                    <a:pt x="1124319" y="232411"/>
                  </a:lnTo>
                  <a:cubicBezTo>
                    <a:pt x="1124319" y="253176"/>
                    <a:pt x="1116070" y="273090"/>
                    <a:pt x="1101387" y="287773"/>
                  </a:cubicBezTo>
                  <a:cubicBezTo>
                    <a:pt x="1086704" y="302456"/>
                    <a:pt x="1066790" y="310705"/>
                    <a:pt x="1046025" y="310705"/>
                  </a:cubicBezTo>
                  <a:lnTo>
                    <a:pt x="78294" y="310705"/>
                  </a:lnTo>
                  <a:cubicBezTo>
                    <a:pt x="35053" y="310705"/>
                    <a:pt x="0" y="275651"/>
                    <a:pt x="0" y="232411"/>
                  </a:cubicBezTo>
                  <a:lnTo>
                    <a:pt x="0" y="78294"/>
                  </a:lnTo>
                  <a:cubicBezTo>
                    <a:pt x="0" y="35053"/>
                    <a:pt x="35053" y="0"/>
                    <a:pt x="78294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  <a:ln w="28575" cap="rnd">
              <a:solidFill>
                <a:srgbClr val="000000">
                  <a:alpha val="98824"/>
                </a:srgbClr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124319" cy="329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015065" y="5504874"/>
            <a:ext cx="2932415" cy="1138053"/>
            <a:chOff x="0" y="0"/>
            <a:chExt cx="1075555" cy="41741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75555" cy="417417"/>
            </a:xfrm>
            <a:custGeom>
              <a:avLst/>
              <a:gdLst/>
              <a:ahLst/>
              <a:cxnLst/>
              <a:rect l="l" t="t" r="r" b="b"/>
              <a:pathLst>
                <a:path w="1075555" h="417417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335573"/>
                  </a:lnTo>
                  <a:cubicBezTo>
                    <a:pt x="1075555" y="380774"/>
                    <a:pt x="1038913" y="417417"/>
                    <a:pt x="993712" y="417417"/>
                  </a:cubicBezTo>
                  <a:lnTo>
                    <a:pt x="81844" y="417417"/>
                  </a:lnTo>
                  <a:cubicBezTo>
                    <a:pt x="60137" y="417417"/>
                    <a:pt x="39320" y="408794"/>
                    <a:pt x="23971" y="393445"/>
                  </a:cubicBezTo>
                  <a:cubicBezTo>
                    <a:pt x="8623" y="378097"/>
                    <a:pt x="0" y="357279"/>
                    <a:pt x="0" y="335573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  <a:ln w="28575" cap="rnd">
              <a:solidFill>
                <a:srgbClr val="000000">
                  <a:alpha val="98824"/>
                </a:srgbClr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1075555" cy="4364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759572" y="4171247"/>
            <a:ext cx="2932415" cy="1902653"/>
            <a:chOff x="0" y="0"/>
            <a:chExt cx="1075555" cy="69785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75555" cy="697858"/>
            </a:xfrm>
            <a:custGeom>
              <a:avLst/>
              <a:gdLst/>
              <a:ahLst/>
              <a:cxnLst/>
              <a:rect l="l" t="t" r="r" b="b"/>
              <a:pathLst>
                <a:path w="1075555" h="697858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616014"/>
                  </a:lnTo>
                  <a:cubicBezTo>
                    <a:pt x="1075555" y="637721"/>
                    <a:pt x="1066932" y="658538"/>
                    <a:pt x="1051584" y="673886"/>
                  </a:cubicBezTo>
                  <a:cubicBezTo>
                    <a:pt x="1036235" y="689235"/>
                    <a:pt x="1015418" y="697858"/>
                    <a:pt x="993712" y="697858"/>
                  </a:cubicBezTo>
                  <a:lnTo>
                    <a:pt x="81844" y="697858"/>
                  </a:lnTo>
                  <a:cubicBezTo>
                    <a:pt x="36643" y="697858"/>
                    <a:pt x="0" y="661215"/>
                    <a:pt x="0" y="616014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1075555" cy="716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015065" y="4013963"/>
            <a:ext cx="2932415" cy="1274063"/>
            <a:chOff x="0" y="0"/>
            <a:chExt cx="1075555" cy="46730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75555" cy="467303"/>
            </a:xfrm>
            <a:custGeom>
              <a:avLst/>
              <a:gdLst/>
              <a:ahLst/>
              <a:cxnLst/>
              <a:rect l="l" t="t" r="r" b="b"/>
              <a:pathLst>
                <a:path w="1075555" h="467303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385459"/>
                  </a:lnTo>
                  <a:cubicBezTo>
                    <a:pt x="1075555" y="407165"/>
                    <a:pt x="1066932" y="427982"/>
                    <a:pt x="1051584" y="443331"/>
                  </a:cubicBezTo>
                  <a:cubicBezTo>
                    <a:pt x="1036235" y="458680"/>
                    <a:pt x="1015418" y="467303"/>
                    <a:pt x="993712" y="467303"/>
                  </a:cubicBezTo>
                  <a:lnTo>
                    <a:pt x="81844" y="467303"/>
                  </a:lnTo>
                  <a:cubicBezTo>
                    <a:pt x="36643" y="467303"/>
                    <a:pt x="0" y="430660"/>
                    <a:pt x="0" y="385459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1075555" cy="486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040828" y="1084464"/>
            <a:ext cx="3170834" cy="2088843"/>
            <a:chOff x="0" y="0"/>
            <a:chExt cx="1163003" cy="76614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63003" cy="766149"/>
            </a:xfrm>
            <a:custGeom>
              <a:avLst/>
              <a:gdLst/>
              <a:ahLst/>
              <a:cxnLst/>
              <a:rect l="l" t="t" r="r" b="b"/>
              <a:pathLst>
                <a:path w="1163003" h="766149">
                  <a:moveTo>
                    <a:pt x="75690" y="0"/>
                  </a:moveTo>
                  <a:lnTo>
                    <a:pt x="1087313" y="0"/>
                  </a:lnTo>
                  <a:cubicBezTo>
                    <a:pt x="1107387" y="0"/>
                    <a:pt x="1126639" y="7974"/>
                    <a:pt x="1140834" y="22169"/>
                  </a:cubicBezTo>
                  <a:cubicBezTo>
                    <a:pt x="1155028" y="36364"/>
                    <a:pt x="1163003" y="55616"/>
                    <a:pt x="1163003" y="75690"/>
                  </a:cubicBezTo>
                  <a:lnTo>
                    <a:pt x="1163003" y="690459"/>
                  </a:lnTo>
                  <a:cubicBezTo>
                    <a:pt x="1163003" y="710533"/>
                    <a:pt x="1155028" y="729785"/>
                    <a:pt x="1140834" y="743980"/>
                  </a:cubicBezTo>
                  <a:cubicBezTo>
                    <a:pt x="1126639" y="758174"/>
                    <a:pt x="1107387" y="766149"/>
                    <a:pt x="1087313" y="766149"/>
                  </a:cubicBezTo>
                  <a:lnTo>
                    <a:pt x="75690" y="766149"/>
                  </a:lnTo>
                  <a:cubicBezTo>
                    <a:pt x="55616" y="766149"/>
                    <a:pt x="36364" y="758174"/>
                    <a:pt x="22169" y="743980"/>
                  </a:cubicBezTo>
                  <a:cubicBezTo>
                    <a:pt x="7974" y="729785"/>
                    <a:pt x="0" y="710533"/>
                    <a:pt x="0" y="690459"/>
                  </a:cubicBezTo>
                  <a:lnTo>
                    <a:pt x="0" y="75690"/>
                  </a:lnTo>
                  <a:cubicBezTo>
                    <a:pt x="0" y="55616"/>
                    <a:pt x="7974" y="36364"/>
                    <a:pt x="22169" y="22169"/>
                  </a:cubicBezTo>
                  <a:cubicBezTo>
                    <a:pt x="36364" y="7974"/>
                    <a:pt x="55616" y="0"/>
                    <a:pt x="75690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9050"/>
              <a:ext cx="1163003" cy="785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759572" y="6278936"/>
            <a:ext cx="2932415" cy="847111"/>
            <a:chOff x="0" y="0"/>
            <a:chExt cx="1075555" cy="31070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75555" cy="310705"/>
            </a:xfrm>
            <a:custGeom>
              <a:avLst/>
              <a:gdLst/>
              <a:ahLst/>
              <a:cxnLst/>
              <a:rect l="l" t="t" r="r" b="b"/>
              <a:pathLst>
                <a:path w="1075555" h="310705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228861"/>
                  </a:lnTo>
                  <a:cubicBezTo>
                    <a:pt x="1075555" y="250567"/>
                    <a:pt x="1066932" y="271385"/>
                    <a:pt x="1051584" y="286733"/>
                  </a:cubicBezTo>
                  <a:cubicBezTo>
                    <a:pt x="1036235" y="302082"/>
                    <a:pt x="1015418" y="310705"/>
                    <a:pt x="993712" y="310705"/>
                  </a:cubicBezTo>
                  <a:lnTo>
                    <a:pt x="81844" y="310705"/>
                  </a:lnTo>
                  <a:cubicBezTo>
                    <a:pt x="36643" y="310705"/>
                    <a:pt x="0" y="274062"/>
                    <a:pt x="0" y="228861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  <a:ln w="28575" cap="rnd">
              <a:solidFill>
                <a:srgbClr val="000000">
                  <a:alpha val="98824"/>
                </a:srgbClr>
              </a:solidFill>
              <a:prstDash val="solid"/>
              <a:round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19050"/>
              <a:ext cx="1075555" cy="329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 rot="1981692" flipV="1">
            <a:off x="8255813" y="3068576"/>
            <a:ext cx="1776375" cy="501826"/>
          </a:xfrm>
          <a:custGeom>
            <a:avLst/>
            <a:gdLst/>
            <a:ahLst/>
            <a:cxnLst/>
            <a:rect l="l" t="t" r="r" b="b"/>
            <a:pathLst>
              <a:path w="1776375" h="501826">
                <a:moveTo>
                  <a:pt x="0" y="501826"/>
                </a:moveTo>
                <a:lnTo>
                  <a:pt x="1776374" y="501826"/>
                </a:lnTo>
                <a:lnTo>
                  <a:pt x="1776374" y="0"/>
                </a:lnTo>
                <a:lnTo>
                  <a:pt x="0" y="0"/>
                </a:lnTo>
                <a:lnTo>
                  <a:pt x="0" y="50182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504891" y="5983226"/>
            <a:ext cx="2744499" cy="452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37"/>
              </a:lnSpc>
              <a:spcBef>
                <a:spcPct val="0"/>
              </a:spcBef>
            </a:pPr>
            <a:r>
              <a:rPr lang="en-US" sz="2708" spc="265">
                <a:solidFill>
                  <a:srgbClr val="231F20"/>
                </a:solidFill>
                <a:latin typeface="Oswald"/>
              </a:rPr>
              <a:t>ФУНКЦИОНАЛ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281478" y="3555115"/>
            <a:ext cx="2744499" cy="458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37"/>
              </a:lnSpc>
              <a:spcBef>
                <a:spcPct val="0"/>
              </a:spcBef>
            </a:pPr>
            <a:r>
              <a:rPr lang="en-US" sz="2708" spc="265">
                <a:solidFill>
                  <a:srgbClr val="231F20"/>
                </a:solidFill>
                <a:latin typeface="Oswald"/>
              </a:rPr>
              <a:t>ТЕСТИРОВАНИЕ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109023" y="5584098"/>
            <a:ext cx="2744499" cy="931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7"/>
              </a:lnSpc>
            </a:pPr>
            <a:r>
              <a:rPr lang="en-US" sz="2708" spc="265">
                <a:solidFill>
                  <a:srgbClr val="231F20"/>
                </a:solidFill>
                <a:latin typeface="Oswald"/>
              </a:rPr>
              <a:t>ИНСТРУКЦИИ</a:t>
            </a:r>
          </a:p>
          <a:p>
            <a:pPr marL="0" lvl="0" indent="0" algn="ctr">
              <a:lnSpc>
                <a:spcPts val="3737"/>
              </a:lnSpc>
              <a:spcBef>
                <a:spcPct val="0"/>
              </a:spcBef>
            </a:pPr>
            <a:r>
              <a:rPr lang="en-US" sz="2708" spc="265">
                <a:solidFill>
                  <a:srgbClr val="231F20"/>
                </a:solidFill>
                <a:latin typeface="Oswald"/>
              </a:rPr>
              <a:t>И ОБУЧЕНИЕ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04891" y="3690046"/>
            <a:ext cx="2744499" cy="1731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8"/>
              </a:lnSpc>
            </a:pPr>
            <a:r>
              <a:rPr lang="en-US" sz="1670">
                <a:solidFill>
                  <a:srgbClr val="100F0D"/>
                </a:solidFill>
                <a:latin typeface="Montserrat Light"/>
              </a:rPr>
              <a:t>Создание различных опций, которые решают определенные задачи пользователей для удобной работы с веб-ресурсом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936391" y="6496755"/>
            <a:ext cx="2556583" cy="458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37"/>
              </a:lnSpc>
              <a:spcBef>
                <a:spcPct val="0"/>
              </a:spcBef>
            </a:pPr>
            <a:r>
              <a:rPr lang="en-US" sz="2708" spc="265">
                <a:solidFill>
                  <a:srgbClr val="231F20"/>
                </a:solidFill>
                <a:latin typeface="Oswald"/>
              </a:rPr>
              <a:t>ПРЕЗЕНТАЦИЯ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958585" y="4365953"/>
            <a:ext cx="2534389" cy="1440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8"/>
              </a:lnSpc>
            </a:pPr>
            <a:r>
              <a:rPr lang="en-US" sz="1670">
                <a:solidFill>
                  <a:srgbClr val="100F0D"/>
                </a:solidFill>
                <a:latin typeface="Montserrat Light"/>
              </a:rPr>
              <a:t>Предоставление продукта проектной деятельности,  информирование о реализации проекта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214078" y="4203908"/>
            <a:ext cx="2534389" cy="85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8"/>
              </a:lnSpc>
            </a:pPr>
            <a:r>
              <a:rPr lang="en-US" sz="1670">
                <a:solidFill>
                  <a:srgbClr val="100F0D"/>
                </a:solidFill>
                <a:latin typeface="Montserrat Light"/>
              </a:rPr>
              <a:t>Расскажем и покажем, как пользоваться вашим новым сайтом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265093" y="1198949"/>
            <a:ext cx="2722305" cy="175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8"/>
              </a:lnSpc>
            </a:pPr>
            <a:r>
              <a:rPr lang="en-US" sz="1670">
                <a:solidFill>
                  <a:srgbClr val="100F0D"/>
                </a:solidFill>
                <a:latin typeface="Montserrat Light"/>
              </a:rPr>
              <a:t>Проверка работоспособности всех страниц сайта и модулей, для обнаружения ошибок, их исправления и улучшения работы </a:t>
            </a:r>
          </a:p>
        </p:txBody>
      </p:sp>
      <p:sp>
        <p:nvSpPr>
          <p:cNvPr id="38" name="Freeform 38"/>
          <p:cNvSpPr/>
          <p:nvPr/>
        </p:nvSpPr>
        <p:spPr>
          <a:xfrm rot="7676372" flipH="1" flipV="1">
            <a:off x="4484325" y="5118086"/>
            <a:ext cx="1796806" cy="507598"/>
          </a:xfrm>
          <a:custGeom>
            <a:avLst/>
            <a:gdLst/>
            <a:ahLst/>
            <a:cxnLst/>
            <a:rect l="l" t="t" r="r" b="b"/>
            <a:pathLst>
              <a:path w="1796806" h="507598">
                <a:moveTo>
                  <a:pt x="1796807" y="507598"/>
                </a:moveTo>
                <a:lnTo>
                  <a:pt x="0" y="507598"/>
                </a:lnTo>
                <a:lnTo>
                  <a:pt x="0" y="0"/>
                </a:lnTo>
                <a:lnTo>
                  <a:pt x="1796807" y="0"/>
                </a:lnTo>
                <a:lnTo>
                  <a:pt x="1796807" y="50759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2700000" flipH="1" flipV="1">
            <a:off x="15035334" y="2919507"/>
            <a:ext cx="1796806" cy="507598"/>
          </a:xfrm>
          <a:custGeom>
            <a:avLst/>
            <a:gdLst/>
            <a:ahLst/>
            <a:cxnLst/>
            <a:rect l="l" t="t" r="r" b="b"/>
            <a:pathLst>
              <a:path w="1796806" h="507598">
                <a:moveTo>
                  <a:pt x="1796806" y="507598"/>
                </a:moveTo>
                <a:lnTo>
                  <a:pt x="0" y="507598"/>
                </a:lnTo>
                <a:lnTo>
                  <a:pt x="0" y="0"/>
                </a:lnTo>
                <a:lnTo>
                  <a:pt x="1796806" y="0"/>
                </a:lnTo>
                <a:lnTo>
                  <a:pt x="1796806" y="50759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 rot="9699509" flipH="1" flipV="1">
            <a:off x="11984209" y="6648669"/>
            <a:ext cx="1796806" cy="507598"/>
          </a:xfrm>
          <a:custGeom>
            <a:avLst/>
            <a:gdLst/>
            <a:ahLst/>
            <a:cxnLst/>
            <a:rect l="l" t="t" r="r" b="b"/>
            <a:pathLst>
              <a:path w="1796806" h="507598">
                <a:moveTo>
                  <a:pt x="1796806" y="507598"/>
                </a:moveTo>
                <a:lnTo>
                  <a:pt x="0" y="507598"/>
                </a:lnTo>
                <a:lnTo>
                  <a:pt x="0" y="0"/>
                </a:lnTo>
                <a:lnTo>
                  <a:pt x="1796806" y="0"/>
                </a:lnTo>
                <a:lnTo>
                  <a:pt x="1796806" y="50759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1028700" y="7383222"/>
            <a:ext cx="9499185" cy="1299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676"/>
              </a:lnSpc>
              <a:spcBef>
                <a:spcPct val="0"/>
              </a:spcBef>
            </a:pPr>
            <a:r>
              <a:rPr lang="en-US" sz="7736" spc="758">
                <a:solidFill>
                  <a:srgbClr val="231F20"/>
                </a:solidFill>
                <a:latin typeface="Oswald Bold"/>
              </a:rPr>
              <a:t>КАК МЫ РАБОТАЕМ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55107" y="8716077"/>
            <a:ext cx="8919136" cy="471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</a:pPr>
            <a:r>
              <a:rPr lang="en-US" sz="2800">
                <a:solidFill>
                  <a:srgbClr val="100F0D"/>
                </a:solidFill>
                <a:latin typeface="Montserrat Light"/>
              </a:rPr>
              <a:t>этапы создания вашего лучшего сайта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10527885" y="1084464"/>
            <a:ext cx="4365872" cy="1777188"/>
            <a:chOff x="0" y="0"/>
            <a:chExt cx="1185274" cy="482482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185274" cy="482482"/>
            </a:xfrm>
            <a:custGeom>
              <a:avLst/>
              <a:gdLst/>
              <a:ahLst/>
              <a:cxnLst/>
              <a:rect l="l" t="t" r="r" b="b"/>
              <a:pathLst>
                <a:path w="1185274" h="482482">
                  <a:moveTo>
                    <a:pt x="54972" y="0"/>
                  </a:moveTo>
                  <a:lnTo>
                    <a:pt x="1130302" y="0"/>
                  </a:lnTo>
                  <a:cubicBezTo>
                    <a:pt x="1144882" y="0"/>
                    <a:pt x="1158864" y="5792"/>
                    <a:pt x="1169173" y="16101"/>
                  </a:cubicBezTo>
                  <a:cubicBezTo>
                    <a:pt x="1179482" y="26410"/>
                    <a:pt x="1185274" y="40392"/>
                    <a:pt x="1185274" y="54972"/>
                  </a:cubicBezTo>
                  <a:lnTo>
                    <a:pt x="1185274" y="427510"/>
                  </a:lnTo>
                  <a:cubicBezTo>
                    <a:pt x="1185274" y="442090"/>
                    <a:pt x="1179482" y="456072"/>
                    <a:pt x="1169173" y="466381"/>
                  </a:cubicBezTo>
                  <a:cubicBezTo>
                    <a:pt x="1158864" y="476690"/>
                    <a:pt x="1144882" y="482482"/>
                    <a:pt x="1130302" y="482482"/>
                  </a:cubicBezTo>
                  <a:lnTo>
                    <a:pt x="54972" y="482482"/>
                  </a:lnTo>
                  <a:cubicBezTo>
                    <a:pt x="40392" y="482482"/>
                    <a:pt x="26410" y="476690"/>
                    <a:pt x="16101" y="466381"/>
                  </a:cubicBezTo>
                  <a:cubicBezTo>
                    <a:pt x="5792" y="456072"/>
                    <a:pt x="0" y="442090"/>
                    <a:pt x="0" y="427510"/>
                  </a:cubicBezTo>
                  <a:lnTo>
                    <a:pt x="0" y="54972"/>
                  </a:lnTo>
                  <a:cubicBezTo>
                    <a:pt x="0" y="40392"/>
                    <a:pt x="5792" y="26410"/>
                    <a:pt x="16101" y="16101"/>
                  </a:cubicBezTo>
                  <a:cubicBezTo>
                    <a:pt x="26410" y="5792"/>
                    <a:pt x="40392" y="0"/>
                    <a:pt x="54972" y="0"/>
                  </a:cubicBezTo>
                  <a:close/>
                </a:path>
              </a:pathLst>
            </a:custGeom>
            <a:solidFill>
              <a:srgbClr val="005A9C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5" name="TextBox 45"/>
            <p:cNvSpPr txBox="1"/>
            <p:nvPr/>
          </p:nvSpPr>
          <p:spPr>
            <a:xfrm>
              <a:off x="0" y="-19050"/>
              <a:ext cx="1185274" cy="501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10856894" y="1296895"/>
            <a:ext cx="3707854" cy="1259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8"/>
              </a:lnSpc>
              <a:spcBef>
                <a:spcPct val="0"/>
              </a:spcBef>
            </a:pPr>
            <a:r>
              <a:rPr lang="en-US" sz="3658" spc="358">
                <a:solidFill>
                  <a:srgbClr val="FFFFFF"/>
                </a:solidFill>
                <a:latin typeface="Oswald Bold"/>
              </a:rPr>
              <a:t>ОТЧЕТ И СДАЧА ПРОЕКТА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257863">
            <a:off x="-571305" y="6150994"/>
            <a:ext cx="21273218" cy="9128145"/>
          </a:xfrm>
          <a:custGeom>
            <a:avLst/>
            <a:gdLst/>
            <a:ahLst/>
            <a:cxnLst/>
            <a:rect l="l" t="t" r="r" b="b"/>
            <a:pathLst>
              <a:path w="21273218" h="9128145">
                <a:moveTo>
                  <a:pt x="0" y="0"/>
                </a:moveTo>
                <a:lnTo>
                  <a:pt x="21273219" y="0"/>
                </a:lnTo>
                <a:lnTo>
                  <a:pt x="21273219" y="9128145"/>
                </a:lnTo>
                <a:lnTo>
                  <a:pt x="0" y="9128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85510" y="8765585"/>
            <a:ext cx="4128022" cy="437161"/>
          </a:xfrm>
          <a:custGeom>
            <a:avLst/>
            <a:gdLst/>
            <a:ahLst/>
            <a:cxnLst/>
            <a:rect l="l" t="t" r="r" b="b"/>
            <a:pathLst>
              <a:path w="4128022" h="437161">
                <a:moveTo>
                  <a:pt x="0" y="0"/>
                </a:moveTo>
                <a:lnTo>
                  <a:pt x="4128022" y="0"/>
                </a:lnTo>
                <a:lnTo>
                  <a:pt x="4128022" y="437161"/>
                </a:lnTo>
                <a:lnTo>
                  <a:pt x="0" y="437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495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1900353" y="4678112"/>
            <a:ext cx="4113179" cy="4087473"/>
            <a:chOff x="0" y="0"/>
            <a:chExt cx="1279723" cy="1271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79723" cy="1271725"/>
            </a:xfrm>
            <a:custGeom>
              <a:avLst/>
              <a:gdLst/>
              <a:ahLst/>
              <a:cxnLst/>
              <a:rect l="l" t="t" r="r" b="b"/>
              <a:pathLst>
                <a:path w="1279723" h="1271725">
                  <a:moveTo>
                    <a:pt x="0" y="0"/>
                  </a:moveTo>
                  <a:lnTo>
                    <a:pt x="1279723" y="0"/>
                  </a:lnTo>
                  <a:lnTo>
                    <a:pt x="1279723" y="1271725"/>
                  </a:lnTo>
                  <a:lnTo>
                    <a:pt x="0" y="1271725"/>
                  </a:ln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279723" cy="1328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080191" y="8765585"/>
            <a:ext cx="4128022" cy="437161"/>
          </a:xfrm>
          <a:custGeom>
            <a:avLst/>
            <a:gdLst/>
            <a:ahLst/>
            <a:cxnLst/>
            <a:rect l="l" t="t" r="r" b="b"/>
            <a:pathLst>
              <a:path w="4128022" h="437161">
                <a:moveTo>
                  <a:pt x="0" y="0"/>
                </a:moveTo>
                <a:lnTo>
                  <a:pt x="4128021" y="0"/>
                </a:lnTo>
                <a:lnTo>
                  <a:pt x="4128021" y="437161"/>
                </a:lnTo>
                <a:lnTo>
                  <a:pt x="0" y="437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49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95033" y="4058141"/>
            <a:ext cx="4113179" cy="4707444"/>
            <a:chOff x="0" y="0"/>
            <a:chExt cx="1279723" cy="146461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79723" cy="1464615"/>
            </a:xfrm>
            <a:custGeom>
              <a:avLst/>
              <a:gdLst/>
              <a:ahLst/>
              <a:cxnLst/>
              <a:rect l="l" t="t" r="r" b="b"/>
              <a:pathLst>
                <a:path w="1279723" h="1464615">
                  <a:moveTo>
                    <a:pt x="0" y="0"/>
                  </a:moveTo>
                  <a:lnTo>
                    <a:pt x="1279723" y="0"/>
                  </a:lnTo>
                  <a:lnTo>
                    <a:pt x="1279723" y="1464615"/>
                  </a:lnTo>
                  <a:lnTo>
                    <a:pt x="0" y="1464615"/>
                  </a:ln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279723" cy="1521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2274468" y="8765585"/>
            <a:ext cx="4128022" cy="437161"/>
          </a:xfrm>
          <a:custGeom>
            <a:avLst/>
            <a:gdLst/>
            <a:ahLst/>
            <a:cxnLst/>
            <a:rect l="l" t="t" r="r" b="b"/>
            <a:pathLst>
              <a:path w="4128022" h="437161">
                <a:moveTo>
                  <a:pt x="0" y="0"/>
                </a:moveTo>
                <a:lnTo>
                  <a:pt x="4128022" y="0"/>
                </a:lnTo>
                <a:lnTo>
                  <a:pt x="4128022" y="437161"/>
                </a:lnTo>
                <a:lnTo>
                  <a:pt x="0" y="437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495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2289311" y="4678112"/>
            <a:ext cx="4113179" cy="4087473"/>
            <a:chOff x="0" y="0"/>
            <a:chExt cx="1279723" cy="127172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79723" cy="1271725"/>
            </a:xfrm>
            <a:custGeom>
              <a:avLst/>
              <a:gdLst/>
              <a:ahLst/>
              <a:cxnLst/>
              <a:rect l="l" t="t" r="r" b="b"/>
              <a:pathLst>
                <a:path w="1279723" h="1271725">
                  <a:moveTo>
                    <a:pt x="0" y="0"/>
                  </a:moveTo>
                  <a:lnTo>
                    <a:pt x="1279723" y="0"/>
                  </a:lnTo>
                  <a:lnTo>
                    <a:pt x="1279723" y="1271725"/>
                  </a:lnTo>
                  <a:lnTo>
                    <a:pt x="0" y="1271725"/>
                  </a:ln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1279723" cy="1328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372313" y="3285724"/>
            <a:ext cx="1947176" cy="2265804"/>
            <a:chOff x="0" y="0"/>
            <a:chExt cx="6985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005A9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179179" y="2832904"/>
            <a:ext cx="1947176" cy="2265804"/>
            <a:chOff x="0" y="0"/>
            <a:chExt cx="6985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005A9C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975933" y="3285724"/>
            <a:ext cx="1947176" cy="2265804"/>
            <a:chOff x="0" y="0"/>
            <a:chExt cx="6985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005A9C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3711631" y="3722756"/>
            <a:ext cx="1211702" cy="1322294"/>
          </a:xfrm>
          <a:custGeom>
            <a:avLst/>
            <a:gdLst/>
            <a:ahLst/>
            <a:cxnLst/>
            <a:rect l="l" t="t" r="r" b="b"/>
            <a:pathLst>
              <a:path w="1211702" h="1322294">
                <a:moveTo>
                  <a:pt x="0" y="0"/>
                </a:moveTo>
                <a:lnTo>
                  <a:pt x="1211702" y="0"/>
                </a:lnTo>
                <a:lnTo>
                  <a:pt x="1211702" y="1322294"/>
                </a:lnTo>
                <a:lnTo>
                  <a:pt x="0" y="13222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8572425" y="3236149"/>
            <a:ext cx="1160684" cy="1393835"/>
          </a:xfrm>
          <a:custGeom>
            <a:avLst/>
            <a:gdLst/>
            <a:ahLst/>
            <a:cxnLst/>
            <a:rect l="l" t="t" r="r" b="b"/>
            <a:pathLst>
              <a:path w="1160684" h="1393835">
                <a:moveTo>
                  <a:pt x="0" y="0"/>
                </a:moveTo>
                <a:lnTo>
                  <a:pt x="1160684" y="0"/>
                </a:lnTo>
                <a:lnTo>
                  <a:pt x="1160684" y="1393834"/>
                </a:lnTo>
                <a:lnTo>
                  <a:pt x="0" y="13938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3379912" y="3799074"/>
            <a:ext cx="1194187" cy="1239104"/>
          </a:xfrm>
          <a:custGeom>
            <a:avLst/>
            <a:gdLst/>
            <a:ahLst/>
            <a:cxnLst/>
            <a:rect l="l" t="t" r="r" b="b"/>
            <a:pathLst>
              <a:path w="1194187" h="1239104">
                <a:moveTo>
                  <a:pt x="0" y="0"/>
                </a:moveTo>
                <a:lnTo>
                  <a:pt x="1194187" y="0"/>
                </a:lnTo>
                <a:lnTo>
                  <a:pt x="1194187" y="1239104"/>
                </a:lnTo>
                <a:lnTo>
                  <a:pt x="0" y="12391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2343797" y="729015"/>
            <a:ext cx="13617940" cy="1594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015"/>
              </a:lnSpc>
              <a:spcBef>
                <a:spcPct val="0"/>
              </a:spcBef>
            </a:pPr>
            <a:r>
              <a:rPr lang="en-US" sz="9431" spc="924">
                <a:solidFill>
                  <a:srgbClr val="231F20"/>
                </a:solidFill>
                <a:latin typeface="Oswald Bold"/>
              </a:rPr>
              <a:t>НАШИ УСЛУГИ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567168" y="5999203"/>
            <a:ext cx="3542623" cy="1160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7"/>
              </a:lnSpc>
            </a:pPr>
            <a:r>
              <a:rPr lang="en-US" sz="1722" spc="168">
                <a:solidFill>
                  <a:srgbClr val="FFFBFB"/>
                </a:solidFill>
                <a:latin typeface="DM Sans"/>
              </a:rPr>
              <a:t>Создание сайтов любой сложности, включая комплексные и нестандартные решения.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381455" y="5201483"/>
            <a:ext cx="3542623" cy="2046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7"/>
              </a:lnSpc>
            </a:pPr>
            <a:r>
              <a:rPr lang="en-US" sz="1722" spc="168">
                <a:solidFill>
                  <a:srgbClr val="FFFBFB"/>
                </a:solidFill>
                <a:latin typeface="DM Sans"/>
              </a:rPr>
              <a:t>Доработка и техническая поддержка сайтов, разработка программных модулей, настройка интеграций с внешними сервисами, размещение контента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178209" y="6215254"/>
            <a:ext cx="3542623" cy="865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7"/>
              </a:lnSpc>
            </a:pPr>
            <a:r>
              <a:rPr lang="en-US" sz="1722" spc="168">
                <a:solidFill>
                  <a:srgbClr val="FFFBFB"/>
                </a:solidFill>
                <a:latin typeface="DM Sans"/>
              </a:rPr>
              <a:t>Дизайн и редизайн сайтов посредством Figma и Adobe Illustrattor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767938" y="7781814"/>
            <a:ext cx="3141081" cy="520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8"/>
              </a:lnSpc>
              <a:spcBef>
                <a:spcPct val="0"/>
              </a:spcBef>
            </a:pPr>
            <a:r>
              <a:rPr lang="en-US" sz="3049" spc="298">
                <a:solidFill>
                  <a:srgbClr val="FDFBFB"/>
                </a:solidFill>
                <a:latin typeface="Oswald"/>
              </a:rPr>
              <a:t>ВЕБ-РАЗРАБОТКА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665320" y="7781814"/>
            <a:ext cx="2974893" cy="520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8"/>
              </a:lnSpc>
              <a:spcBef>
                <a:spcPct val="0"/>
              </a:spcBef>
            </a:pPr>
            <a:r>
              <a:rPr lang="en-US" sz="3049" spc="298">
                <a:solidFill>
                  <a:srgbClr val="FDFBFB"/>
                </a:solidFill>
                <a:latin typeface="Oswald"/>
              </a:rPr>
              <a:t>ТЕХПОДДЕРЖКА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475037" y="7781814"/>
            <a:ext cx="2974893" cy="520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8"/>
              </a:lnSpc>
              <a:spcBef>
                <a:spcPct val="0"/>
              </a:spcBef>
            </a:pPr>
            <a:r>
              <a:rPr lang="en-US" sz="3049" spc="298">
                <a:solidFill>
                  <a:srgbClr val="FDFBFB"/>
                </a:solidFill>
                <a:latin typeface="Oswald"/>
              </a:rPr>
              <a:t>ДИЗАЙН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257863">
            <a:off x="-571305" y="6150994"/>
            <a:ext cx="21273218" cy="9128145"/>
          </a:xfrm>
          <a:custGeom>
            <a:avLst/>
            <a:gdLst/>
            <a:ahLst/>
            <a:cxnLst/>
            <a:rect l="l" t="t" r="r" b="b"/>
            <a:pathLst>
              <a:path w="21273218" h="9128145">
                <a:moveTo>
                  <a:pt x="0" y="0"/>
                </a:moveTo>
                <a:lnTo>
                  <a:pt x="21273219" y="0"/>
                </a:lnTo>
                <a:lnTo>
                  <a:pt x="21273219" y="9128145"/>
                </a:lnTo>
                <a:lnTo>
                  <a:pt x="0" y="9128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85510" y="8765585"/>
            <a:ext cx="4128022" cy="437161"/>
          </a:xfrm>
          <a:custGeom>
            <a:avLst/>
            <a:gdLst/>
            <a:ahLst/>
            <a:cxnLst/>
            <a:rect l="l" t="t" r="r" b="b"/>
            <a:pathLst>
              <a:path w="4128022" h="437161">
                <a:moveTo>
                  <a:pt x="0" y="0"/>
                </a:moveTo>
                <a:lnTo>
                  <a:pt x="4128022" y="0"/>
                </a:lnTo>
                <a:lnTo>
                  <a:pt x="4128022" y="437161"/>
                </a:lnTo>
                <a:lnTo>
                  <a:pt x="0" y="437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495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1900353" y="4678112"/>
            <a:ext cx="4113179" cy="4087473"/>
            <a:chOff x="0" y="0"/>
            <a:chExt cx="1279723" cy="1271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79723" cy="1271725"/>
            </a:xfrm>
            <a:custGeom>
              <a:avLst/>
              <a:gdLst/>
              <a:ahLst/>
              <a:cxnLst/>
              <a:rect l="l" t="t" r="r" b="b"/>
              <a:pathLst>
                <a:path w="1279723" h="1271725">
                  <a:moveTo>
                    <a:pt x="0" y="0"/>
                  </a:moveTo>
                  <a:lnTo>
                    <a:pt x="1279723" y="0"/>
                  </a:lnTo>
                  <a:lnTo>
                    <a:pt x="1279723" y="1271725"/>
                  </a:lnTo>
                  <a:lnTo>
                    <a:pt x="0" y="1271725"/>
                  </a:ln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279723" cy="1328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080191" y="8765585"/>
            <a:ext cx="4128022" cy="437161"/>
          </a:xfrm>
          <a:custGeom>
            <a:avLst/>
            <a:gdLst/>
            <a:ahLst/>
            <a:cxnLst/>
            <a:rect l="l" t="t" r="r" b="b"/>
            <a:pathLst>
              <a:path w="4128022" h="437161">
                <a:moveTo>
                  <a:pt x="0" y="0"/>
                </a:moveTo>
                <a:lnTo>
                  <a:pt x="4128021" y="0"/>
                </a:lnTo>
                <a:lnTo>
                  <a:pt x="4128021" y="437161"/>
                </a:lnTo>
                <a:lnTo>
                  <a:pt x="0" y="437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49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95033" y="4662724"/>
            <a:ext cx="4113179" cy="4102862"/>
            <a:chOff x="0" y="0"/>
            <a:chExt cx="1279723" cy="127651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79723" cy="1276513"/>
            </a:xfrm>
            <a:custGeom>
              <a:avLst/>
              <a:gdLst/>
              <a:ahLst/>
              <a:cxnLst/>
              <a:rect l="l" t="t" r="r" b="b"/>
              <a:pathLst>
                <a:path w="1279723" h="1276513">
                  <a:moveTo>
                    <a:pt x="0" y="0"/>
                  </a:moveTo>
                  <a:lnTo>
                    <a:pt x="1279723" y="0"/>
                  </a:lnTo>
                  <a:lnTo>
                    <a:pt x="1279723" y="1276513"/>
                  </a:lnTo>
                  <a:lnTo>
                    <a:pt x="0" y="1276513"/>
                  </a:ln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279723" cy="1333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2274468" y="8765585"/>
            <a:ext cx="4128022" cy="437161"/>
          </a:xfrm>
          <a:custGeom>
            <a:avLst/>
            <a:gdLst/>
            <a:ahLst/>
            <a:cxnLst/>
            <a:rect l="l" t="t" r="r" b="b"/>
            <a:pathLst>
              <a:path w="4128022" h="437161">
                <a:moveTo>
                  <a:pt x="0" y="0"/>
                </a:moveTo>
                <a:lnTo>
                  <a:pt x="4128022" y="0"/>
                </a:lnTo>
                <a:lnTo>
                  <a:pt x="4128022" y="437161"/>
                </a:lnTo>
                <a:lnTo>
                  <a:pt x="0" y="437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495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2289311" y="4678112"/>
            <a:ext cx="4113179" cy="4087473"/>
            <a:chOff x="0" y="0"/>
            <a:chExt cx="1279723" cy="127172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79723" cy="1271725"/>
            </a:xfrm>
            <a:custGeom>
              <a:avLst/>
              <a:gdLst/>
              <a:ahLst/>
              <a:cxnLst/>
              <a:rect l="l" t="t" r="r" b="b"/>
              <a:pathLst>
                <a:path w="1279723" h="1271725">
                  <a:moveTo>
                    <a:pt x="0" y="0"/>
                  </a:moveTo>
                  <a:lnTo>
                    <a:pt x="1279723" y="0"/>
                  </a:lnTo>
                  <a:lnTo>
                    <a:pt x="1279723" y="1271725"/>
                  </a:lnTo>
                  <a:lnTo>
                    <a:pt x="0" y="1271725"/>
                  </a:ln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1279723" cy="1328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003418" y="3165884"/>
            <a:ext cx="1947176" cy="2265804"/>
            <a:chOff x="0" y="0"/>
            <a:chExt cx="6985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005A9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3379912" y="3679234"/>
            <a:ext cx="1194187" cy="1239104"/>
          </a:xfrm>
          <a:custGeom>
            <a:avLst/>
            <a:gdLst/>
            <a:ahLst/>
            <a:cxnLst/>
            <a:rect l="l" t="t" r="r" b="b"/>
            <a:pathLst>
              <a:path w="1194187" h="1239104">
                <a:moveTo>
                  <a:pt x="0" y="0"/>
                </a:moveTo>
                <a:lnTo>
                  <a:pt x="1194187" y="0"/>
                </a:lnTo>
                <a:lnTo>
                  <a:pt x="1194187" y="1239105"/>
                </a:lnTo>
                <a:lnTo>
                  <a:pt x="0" y="12391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3372313" y="3165884"/>
            <a:ext cx="1947176" cy="2265804"/>
            <a:chOff x="0" y="0"/>
            <a:chExt cx="6985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005A9C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170412" y="3165884"/>
            <a:ext cx="1947176" cy="2265804"/>
            <a:chOff x="0" y="0"/>
            <a:chExt cx="6985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005A9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3754759" y="3659253"/>
            <a:ext cx="1167440" cy="1279068"/>
          </a:xfrm>
          <a:custGeom>
            <a:avLst/>
            <a:gdLst/>
            <a:ahLst/>
            <a:cxnLst/>
            <a:rect l="l" t="t" r="r" b="b"/>
            <a:pathLst>
              <a:path w="1167440" h="1279068">
                <a:moveTo>
                  <a:pt x="0" y="0"/>
                </a:moveTo>
                <a:lnTo>
                  <a:pt x="1167440" y="0"/>
                </a:lnTo>
                <a:lnTo>
                  <a:pt x="1167440" y="1279067"/>
                </a:lnTo>
                <a:lnTo>
                  <a:pt x="0" y="12790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8491350" y="3637369"/>
            <a:ext cx="1322834" cy="1322834"/>
          </a:xfrm>
          <a:custGeom>
            <a:avLst/>
            <a:gdLst/>
            <a:ahLst/>
            <a:cxnLst/>
            <a:rect l="l" t="t" r="r" b="b"/>
            <a:pathLst>
              <a:path w="1322834" h="1322834">
                <a:moveTo>
                  <a:pt x="0" y="0"/>
                </a:moveTo>
                <a:lnTo>
                  <a:pt x="1322834" y="0"/>
                </a:lnTo>
                <a:lnTo>
                  <a:pt x="1322834" y="1322835"/>
                </a:lnTo>
                <a:lnTo>
                  <a:pt x="0" y="13228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2343797" y="1155414"/>
            <a:ext cx="13617940" cy="1594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015"/>
              </a:lnSpc>
              <a:spcBef>
                <a:spcPct val="0"/>
              </a:spcBef>
            </a:pPr>
            <a:r>
              <a:rPr lang="en-US" sz="9431" spc="924">
                <a:solidFill>
                  <a:srgbClr val="231F20"/>
                </a:solidFill>
                <a:latin typeface="Oswald Bold"/>
              </a:rPr>
              <a:t>НАШИ УСЛУГИ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574589" y="5828971"/>
            <a:ext cx="3542623" cy="1751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7"/>
              </a:lnSpc>
            </a:pPr>
            <a:r>
              <a:rPr lang="en-US" sz="1722" spc="168">
                <a:solidFill>
                  <a:srgbClr val="FFFBFB"/>
                </a:solidFill>
                <a:latin typeface="DM Sans"/>
              </a:rPr>
              <a:t>Верстка и fronted-разработка. “Оживляем” макеты с помощью цифровых технологий: HTML5, Boostrap, UI-kit, React, jQuery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372688" y="5828971"/>
            <a:ext cx="3542623" cy="1456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7"/>
              </a:lnSpc>
            </a:pPr>
            <a:r>
              <a:rPr lang="en-US" sz="1722" spc="168">
                <a:solidFill>
                  <a:srgbClr val="FFFBFB"/>
                </a:solidFill>
                <a:latin typeface="DM Sans"/>
              </a:rPr>
              <a:t>Поисковая оптимизация, доработка сайтов под SEO , внедрение микроразметки, оптимизация скорости загрузки страниц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205694" y="5976608"/>
            <a:ext cx="3542623" cy="1160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7"/>
              </a:lnSpc>
            </a:pPr>
            <a:r>
              <a:rPr lang="en-US" sz="1722" spc="168">
                <a:solidFill>
                  <a:srgbClr val="FFFBFB"/>
                </a:solidFill>
                <a:latin typeface="DM Sans"/>
              </a:rPr>
              <a:t> Разработка фирменного стиля от создания логотипа до разработки брендбука компании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775360" y="7781814"/>
            <a:ext cx="3141081" cy="520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8"/>
              </a:lnSpc>
              <a:spcBef>
                <a:spcPct val="0"/>
              </a:spcBef>
            </a:pPr>
            <a:r>
              <a:rPr lang="en-US" sz="3049" spc="298">
                <a:solidFill>
                  <a:srgbClr val="FDFBFB"/>
                </a:solidFill>
                <a:latin typeface="Oswald"/>
              </a:rPr>
              <a:t>FRONTED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665320" y="7781814"/>
            <a:ext cx="2974893" cy="520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8"/>
              </a:lnSpc>
              <a:spcBef>
                <a:spcPct val="0"/>
              </a:spcBef>
            </a:pPr>
            <a:r>
              <a:rPr lang="en-US" sz="3049" spc="298">
                <a:solidFill>
                  <a:srgbClr val="FDFBFB"/>
                </a:solidFill>
                <a:latin typeface="Oswald"/>
              </a:rPr>
              <a:t>SEO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475037" y="7781814"/>
            <a:ext cx="2974893" cy="520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8"/>
              </a:lnSpc>
              <a:spcBef>
                <a:spcPct val="0"/>
              </a:spcBef>
            </a:pPr>
            <a:r>
              <a:rPr lang="en-US" sz="3049" spc="298">
                <a:solidFill>
                  <a:srgbClr val="FDFBFB"/>
                </a:solidFill>
                <a:latin typeface="Oswald"/>
              </a:rPr>
              <a:t>СВОЙ СТИЛЬ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478</Words>
  <Application>Microsoft Office PowerPoint</Application>
  <PresentationFormat>Произвольный</PresentationFormat>
  <Paragraphs>86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Montserrat Classic Bold</vt:lpstr>
      <vt:lpstr>Calibri</vt:lpstr>
      <vt:lpstr>DM Sans</vt:lpstr>
      <vt:lpstr>Oswald Bold</vt:lpstr>
      <vt:lpstr>DM Sans Bold</vt:lpstr>
      <vt:lpstr>Montserrat Light</vt:lpstr>
      <vt:lpstr>Arial</vt:lpstr>
      <vt:lpstr>Oswald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Grey minimalist business project presentation </dc:title>
  <cp:lastModifiedBy>User</cp:lastModifiedBy>
  <cp:revision>2</cp:revision>
  <dcterms:created xsi:type="dcterms:W3CDTF">2006-08-16T00:00:00Z</dcterms:created>
  <dcterms:modified xsi:type="dcterms:W3CDTF">2023-10-19T11:38:03Z</dcterms:modified>
  <dc:identifier>DAFxrq3hocg</dc:identifier>
</cp:coreProperties>
</file>